
<file path=[Content_Types].xml><?xml version="1.0" encoding="utf-8"?>
<Types xmlns="http://schemas.openxmlformats.org/package/2006/content-types">
  <Default Extension="png" ContentType="image/png"/>
  <Default Extension="bin" ContentType="image/unknown"/>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3" r:id="rId1"/>
  </p:sldMasterIdLst>
  <p:sldIdLst>
    <p:sldId id="256" r:id="rId2"/>
    <p:sldId id="276" r:id="rId3"/>
    <p:sldId id="257" r:id="rId4"/>
    <p:sldId id="275" r:id="rId5"/>
    <p:sldId id="258" r:id="rId6"/>
    <p:sldId id="277" r:id="rId7"/>
    <p:sldId id="259" r:id="rId8"/>
    <p:sldId id="274" r:id="rId9"/>
    <p:sldId id="260" r:id="rId10"/>
    <p:sldId id="261" r:id="rId11"/>
    <p:sldId id="278" r:id="rId12"/>
    <p:sldId id="279" r:id="rId13"/>
    <p:sldId id="280" r:id="rId14"/>
    <p:sldId id="281" r:id="rId15"/>
    <p:sldId id="282" r:id="rId16"/>
    <p:sldId id="283" r:id="rId17"/>
    <p:sldId id="284" r:id="rId18"/>
    <p:sldId id="285" r:id="rId19"/>
    <p:sldId id="286" r:id="rId20"/>
    <p:sldId id="287" r:id="rId21"/>
    <p:sldId id="288" r:id="rId22"/>
    <p:sldId id="270"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660"/>
  </p:normalViewPr>
  <p:slideViewPr>
    <p:cSldViewPr snapToGrid="0">
      <p:cViewPr varScale="1">
        <p:scale>
          <a:sx n="74" d="100"/>
          <a:sy n="74" d="100"/>
        </p:scale>
        <p:origin x="45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5/11/2020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11116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5/11/2020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771937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5/11/2020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51568114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5/11/2020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50063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5/11/2020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47217702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5/11/2020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339732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5/11/2020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05558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5/11/2020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28532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5/11/2020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00640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5/11/2020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93694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5/11/2020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5903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5/11/2020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509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5/11/2020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3522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5/11/2020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72292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5/11/2020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36683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5/11/2020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5893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2D6E202-B606-4609-B914-27C9371A1F6D}" type="datetime1">
              <a:rPr lang="en-US" smtClean="0"/>
              <a:t>5/11/2020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825053538"/>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bin"/><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gif"/><Relationship Id="rId1" Type="http://schemas.openxmlformats.org/officeDocument/2006/relationships/slideLayout" Target="../slideLayouts/slideLayout7.xml"/><Relationship Id="rId4" Type="http://schemas.openxmlformats.org/officeDocument/2006/relationships/image" Target="../media/image13.gif"/></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B35CD97A-7453-439F-B19D-203A0AC72F99}"/>
              </a:ext>
            </a:extLst>
          </p:cNvPr>
          <p:cNvPicPr>
            <a:picLocks noChangeAspect="1"/>
          </p:cNvPicPr>
          <p:nvPr/>
        </p:nvPicPr>
        <p:blipFill rotWithShape="1">
          <a:blip r:embed="rId2"/>
          <a:srcRect l="13734" r="7504" b="9091"/>
          <a:stretch/>
        </p:blipFill>
        <p:spPr>
          <a:xfrm>
            <a:off x="4217727" y="-8467"/>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 xmlns:a16="http://schemas.microsoft.com/office/drawing/2014/main" id="{1E52A419-DAA4-4395-88B5-35C3BC0E44DE}"/>
              </a:ext>
            </a:extLst>
          </p:cNvPr>
          <p:cNvSpPr>
            <a:spLocks noGrp="1"/>
          </p:cNvSpPr>
          <p:nvPr>
            <p:ph type="ctrTitle"/>
          </p:nvPr>
        </p:nvSpPr>
        <p:spPr>
          <a:xfrm>
            <a:off x="686256" y="871847"/>
            <a:ext cx="4088190" cy="2369093"/>
          </a:xfrm>
        </p:spPr>
        <p:txBody>
          <a:bodyPr>
            <a:normAutofit fontScale="90000"/>
          </a:bodyPr>
          <a:lstStyle/>
          <a:p>
            <a:r>
              <a:rPr lang="en-US" dirty="0">
                <a:solidFill>
                  <a:schemeClr val="tx1">
                    <a:lumMod val="75000"/>
                    <a:lumOff val="2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NEURAL</a:t>
            </a:r>
            <a:br>
              <a:rPr lang="en-US" dirty="0">
                <a:solidFill>
                  <a:schemeClr val="tx1">
                    <a:lumMod val="75000"/>
                    <a:lumOff val="2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br>
            <a:r>
              <a:rPr lang="en-US" dirty="0">
                <a:solidFill>
                  <a:schemeClr val="tx1">
                    <a:lumMod val="75000"/>
                    <a:lumOff val="2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IMAGE</a:t>
            </a:r>
            <a:br>
              <a:rPr lang="en-US" dirty="0">
                <a:solidFill>
                  <a:schemeClr val="tx1">
                    <a:lumMod val="75000"/>
                    <a:lumOff val="2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br>
            <a:r>
              <a:rPr lang="en-US" dirty="0">
                <a:solidFill>
                  <a:schemeClr val="tx1">
                    <a:lumMod val="75000"/>
                    <a:lumOff val="2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CAPTIONING</a:t>
            </a:r>
            <a:endParaRPr lang="en-IN" dirty="0">
              <a:solidFill>
                <a:schemeClr val="tx1">
                  <a:lumMod val="75000"/>
                  <a:lumOff val="2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sp>
        <p:nvSpPr>
          <p:cNvPr id="3" name="Subtitle 2">
            <a:extLst>
              <a:ext uri="{FF2B5EF4-FFF2-40B4-BE49-F238E27FC236}">
                <a16:creationId xmlns="" xmlns:a16="http://schemas.microsoft.com/office/drawing/2014/main" id="{D0D576AC-A3FB-49E9-A75A-5C70446E316E}"/>
              </a:ext>
            </a:extLst>
          </p:cNvPr>
          <p:cNvSpPr>
            <a:spLocks noGrp="1"/>
          </p:cNvSpPr>
          <p:nvPr>
            <p:ph type="subTitle" idx="1"/>
          </p:nvPr>
        </p:nvSpPr>
        <p:spPr>
          <a:xfrm>
            <a:off x="2530813" y="3681414"/>
            <a:ext cx="3088110" cy="1155630"/>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Autofit/>
          </a:bodyPr>
          <a:lstStyle/>
          <a:p>
            <a:r>
              <a:rPr lang="en-US" sz="16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BY</a:t>
            </a:r>
          </a:p>
          <a:p>
            <a:r>
              <a:rPr lang="en-US" sz="1600" dirty="0">
                <a:solidFill>
                  <a:schemeClr val="tx1"/>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rPr>
              <a:t>ANKIT  NITESH(1606645)</a:t>
            </a:r>
          </a:p>
          <a:p>
            <a:r>
              <a:rPr lang="en-US" sz="1600" dirty="0">
                <a:solidFill>
                  <a:schemeClr val="tx1"/>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rPr>
              <a:t>KUMAR  AMBUJ(1606719)</a:t>
            </a:r>
          </a:p>
          <a:p>
            <a:r>
              <a:rPr lang="en-US" sz="1600" dirty="0">
                <a:solidFill>
                  <a:schemeClr val="tx1"/>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rPr>
              <a:t>MANISH  KUMAR(1606723)</a:t>
            </a:r>
            <a:endParaRPr lang="en-IN" sz="1600" dirty="0">
              <a:solidFill>
                <a:schemeClr val="tx1"/>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endParaRPr>
          </a:p>
        </p:txBody>
      </p:sp>
      <p:cxnSp>
        <p:nvCxnSpPr>
          <p:cNvPr id="64" name="Straight Connector 29">
            <a:extLst>
              <a:ext uri="{FF2B5EF4-FFF2-40B4-BE49-F238E27FC236}">
                <a16:creationId xmlns="" xmlns:a16="http://schemas.microsoft.com/office/drawing/2014/main" id="{A57C1A16-B8AB-4D99-A195-A38F556A6486}"/>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5" name="Straight Connector 31">
            <a:extLst>
              <a:ext uri="{FF2B5EF4-FFF2-40B4-BE49-F238E27FC236}">
                <a16:creationId xmlns="" xmlns:a16="http://schemas.microsoft.com/office/drawing/2014/main" id="{F8A9B20B-D1DD-4573-B5EC-558029519236}"/>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6" name="Rectangle 23">
            <a:extLst>
              <a:ext uri="{FF2B5EF4-FFF2-40B4-BE49-F238E27FC236}">
                <a16:creationId xmlns="" xmlns:a16="http://schemas.microsoft.com/office/drawing/2014/main" id="{66D61E08-70C3-48D8-BEA0-787111DC30D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7" name="Rectangle 25">
            <a:extLst>
              <a:ext uri="{FF2B5EF4-FFF2-40B4-BE49-F238E27FC236}">
                <a16:creationId xmlns="" xmlns:a16="http://schemas.microsoft.com/office/drawing/2014/main" id="{FC55298F-0AE5-478E-AD2B-03C2614C583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8" name="Isosceles Triangle 24">
            <a:extLst>
              <a:ext uri="{FF2B5EF4-FFF2-40B4-BE49-F238E27FC236}">
                <a16:creationId xmlns="" xmlns:a16="http://schemas.microsoft.com/office/drawing/2014/main" id="{C180E4EA-0B63-4779-A895-7E90E71088F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69" name="Rectangle 27">
            <a:extLst>
              <a:ext uri="{FF2B5EF4-FFF2-40B4-BE49-F238E27FC236}">
                <a16:creationId xmlns="" xmlns:a16="http://schemas.microsoft.com/office/drawing/2014/main" id="{CEE01D9D-3DE8-4EED-B0D3-8F3C79CC767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70" name="Rectangle 28">
            <a:extLst>
              <a:ext uri="{FF2B5EF4-FFF2-40B4-BE49-F238E27FC236}">
                <a16:creationId xmlns="" xmlns:a16="http://schemas.microsoft.com/office/drawing/2014/main" id="{89AF5CE9-607F-43F4-8983-DCD6DA4051F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1" name="Rectangle 29">
            <a:extLst>
              <a:ext uri="{FF2B5EF4-FFF2-40B4-BE49-F238E27FC236}">
                <a16:creationId xmlns="" xmlns:a16="http://schemas.microsoft.com/office/drawing/2014/main" id="{6EEA2DBD-9E1E-4521-8C01-F32AD18A89E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72" name="Isosceles Triangle 29">
            <a:extLst>
              <a:ext uri="{FF2B5EF4-FFF2-40B4-BE49-F238E27FC236}">
                <a16:creationId xmlns="" xmlns:a16="http://schemas.microsoft.com/office/drawing/2014/main" id="{15BBD2C1-BA9B-46A9-A27A-33498B16927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 name="Oval 9">
            <a:extLst>
              <a:ext uri="{FF2B5EF4-FFF2-40B4-BE49-F238E27FC236}">
                <a16:creationId xmlns="" xmlns:a16="http://schemas.microsoft.com/office/drawing/2014/main" id="{DB38CD1E-DAEE-44A9-926A-8E93C7070296}"/>
              </a:ext>
            </a:extLst>
          </p:cNvPr>
          <p:cNvSpPr/>
          <p:nvPr/>
        </p:nvSpPr>
        <p:spPr>
          <a:xfrm>
            <a:off x="6229761" y="3240940"/>
            <a:ext cx="2197604" cy="1936367"/>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TextBox 13">
            <a:extLst>
              <a:ext uri="{FF2B5EF4-FFF2-40B4-BE49-F238E27FC236}">
                <a16:creationId xmlns="" xmlns:a16="http://schemas.microsoft.com/office/drawing/2014/main" id="{07555C4C-D8EE-4A84-814B-1FF3FBE2BDC8}"/>
              </a:ext>
            </a:extLst>
          </p:cNvPr>
          <p:cNvSpPr txBox="1"/>
          <p:nvPr/>
        </p:nvSpPr>
        <p:spPr>
          <a:xfrm>
            <a:off x="67416" y="6209127"/>
            <a:ext cx="4763558" cy="523220"/>
          </a:xfrm>
          <a:prstGeom prst="rect">
            <a:avLst/>
          </a:prstGeom>
          <a:noFill/>
        </p:spPr>
        <p:txBody>
          <a:bodyPr wrap="square" rtlCol="0">
            <a:spAutoFit/>
          </a:bodyPr>
          <a:lstStyle/>
          <a:p>
            <a:r>
              <a:rPr lang="en-US" sz="2800" dirty="0">
                <a:effectLst>
                  <a:outerShdw blurRad="38100" dist="38100" dir="2700000" algn="tl">
                    <a:srgbClr val="000000">
                      <a:alpha val="43137"/>
                    </a:srgbClr>
                  </a:outerShdw>
                </a:effectLst>
                <a:latin typeface="Monotype Corsiva" panose="03010101010201010101" pitchFamily="66" charset="0"/>
              </a:rPr>
              <a:t> Deep Learning  &amp;  AI</a:t>
            </a:r>
            <a:endParaRPr lang="en-IN" sz="2800" dirty="0">
              <a:effectLst>
                <a:outerShdw blurRad="38100" dist="38100" dir="2700000" algn="tl">
                  <a:srgbClr val="000000">
                    <a:alpha val="43137"/>
                  </a:srgbClr>
                </a:outerShdw>
              </a:effectLst>
              <a:latin typeface="Monotype Corsiva" panose="03010101010201010101" pitchFamily="66" charset="0"/>
            </a:endParaRPr>
          </a:p>
        </p:txBody>
      </p:sp>
      <p:pic>
        <p:nvPicPr>
          <p:cNvPr id="1032" name="Picture 8" descr="Image result for deep learning 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85858" y="170890"/>
            <a:ext cx="3669940" cy="206434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6" name="Picture 12" descr="Image result for neural network model gif"/>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9322" y="3564079"/>
            <a:ext cx="2045079" cy="18591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4409268"/>
      </p:ext>
    </p:extLst>
  </p:cSld>
  <p:clrMapOvr>
    <a:masterClrMapping/>
  </p:clrMapOvr>
  <p:transition spd="slow">
    <p:wheel spokes="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193A9092-514A-4B64-B075-6175716A1A6C}"/>
              </a:ext>
            </a:extLst>
          </p:cNvPr>
          <p:cNvSpPr txBox="1"/>
          <p:nvPr/>
        </p:nvSpPr>
        <p:spPr>
          <a:xfrm>
            <a:off x="341757" y="347637"/>
            <a:ext cx="5446643" cy="646331"/>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571500" indent="-571500">
              <a:buFont typeface="Wingdings" panose="05000000000000000000" pitchFamily="2" charset="2"/>
              <a:buChar char="Ø"/>
            </a:pPr>
            <a:r>
              <a:rPr lang="en-US" sz="3600" b="1" dirty="0">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rPr>
              <a:t>Working of the Model</a:t>
            </a:r>
            <a:endParaRPr lang="en-IN" sz="3600" b="1" dirty="0">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endParaRPr>
          </a:p>
        </p:txBody>
      </p:sp>
      <p:sp>
        <p:nvSpPr>
          <p:cNvPr id="3" name="TextBox 2">
            <a:extLst>
              <a:ext uri="{FF2B5EF4-FFF2-40B4-BE49-F238E27FC236}">
                <a16:creationId xmlns="" xmlns:a16="http://schemas.microsoft.com/office/drawing/2014/main" id="{A906D8BF-B7D5-4A27-9FC1-54B0E520EBF6}"/>
              </a:ext>
            </a:extLst>
          </p:cNvPr>
          <p:cNvSpPr txBox="1"/>
          <p:nvPr/>
        </p:nvSpPr>
        <p:spPr>
          <a:xfrm>
            <a:off x="993541" y="993968"/>
            <a:ext cx="8047428" cy="5576976"/>
          </a:xfrm>
          <a:prstGeom prst="rect">
            <a:avLst/>
          </a:prstGeom>
          <a:noFill/>
        </p:spPr>
        <p:txBody>
          <a:bodyPr wrap="square" rtlCol="0">
            <a:spAutoFit/>
          </a:bodyPr>
          <a:lstStyle/>
          <a:p>
            <a:pPr algn="just">
              <a:lnSpc>
                <a:spcPct val="150000"/>
              </a:lnSpc>
            </a:pPr>
            <a:r>
              <a:rPr lang="en-US" sz="2000" dirty="0">
                <a:latin typeface="Times New Roman" panose="02020603050405020304" pitchFamily="18" charset="0"/>
                <a:cs typeface="Times New Roman" panose="02020603050405020304" pitchFamily="18" charset="0"/>
              </a:rPr>
              <a:t>Following are the steps to be followed to achieve the objective of the project during the project development:-</a:t>
            </a:r>
          </a:p>
          <a:p>
            <a:pPr marL="342900" lvl="0" indent="-342900" algn="just">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Data collection</a:t>
            </a:r>
          </a:p>
          <a:p>
            <a:pPr marL="342900" lvl="0" indent="-342900" algn="just">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Understanding the data</a:t>
            </a:r>
          </a:p>
          <a:p>
            <a:pPr marL="342900" lvl="0" indent="-342900" algn="just">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Data Cleaning</a:t>
            </a:r>
          </a:p>
          <a:p>
            <a:pPr marL="342900" lvl="0" indent="-342900" algn="just">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Loading the training set</a:t>
            </a:r>
          </a:p>
          <a:p>
            <a:pPr marL="342900" lvl="0" indent="-342900" algn="just">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Data Preprocessing(Images)</a:t>
            </a:r>
          </a:p>
          <a:p>
            <a:pPr marL="342900" lvl="0" indent="-342900" algn="just">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Data Preprocessing(Captions)</a:t>
            </a:r>
          </a:p>
          <a:p>
            <a:pPr marL="342900" lvl="0" indent="-342900" algn="just">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Data Preparation using Generator Function</a:t>
            </a:r>
          </a:p>
          <a:p>
            <a:pPr marL="342900" lvl="0" indent="-342900" algn="just">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Word Embedding</a:t>
            </a:r>
          </a:p>
          <a:p>
            <a:pPr marL="342900" lvl="0" indent="-342900" algn="just">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Model Architecture</a:t>
            </a:r>
          </a:p>
          <a:p>
            <a:pPr marL="342900" lvl="0" indent="-342900" algn="just">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Caption Generator</a:t>
            </a:r>
          </a:p>
        </p:txBody>
      </p:sp>
      <p:pic>
        <p:nvPicPr>
          <p:cNvPr id="3076" name="Picture 4" descr="Image result for neural network model 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862002" y="2021890"/>
            <a:ext cx="7329998" cy="27175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345876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60794A8-3681-47C1-B3DB-D6BF6B66565B}"/>
              </a:ext>
            </a:extLst>
          </p:cNvPr>
          <p:cNvSpPr>
            <a:spLocks noGrp="1"/>
          </p:cNvSpPr>
          <p:nvPr>
            <p:ph type="title"/>
          </p:nvPr>
        </p:nvSpPr>
        <p:spPr>
          <a:xfrm>
            <a:off x="677334" y="609600"/>
            <a:ext cx="8596668" cy="927652"/>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rmAutofit/>
          </a:bodyPr>
          <a:lstStyle/>
          <a:p>
            <a:r>
              <a:rPr lang="en-US" b="1" dirty="0" smtClean="0">
                <a:solidFill>
                  <a:schemeClr val="tx1"/>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rPr>
              <a:t>1. Data Collection:</a:t>
            </a:r>
            <a:endParaRPr lang="en-US" b="1" dirty="0">
              <a:solidFill>
                <a:schemeClr val="tx1"/>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5930737C-F0EB-48EE-BBA2-4F02F757CDAF}"/>
              </a:ext>
            </a:extLst>
          </p:cNvPr>
          <p:cNvSpPr>
            <a:spLocks noGrp="1"/>
          </p:cNvSpPr>
          <p:nvPr>
            <p:ph idx="1"/>
          </p:nvPr>
        </p:nvSpPr>
        <p:spPr>
          <a:xfrm>
            <a:off x="677334" y="1537252"/>
            <a:ext cx="8596668" cy="3880773"/>
          </a:xfrm>
        </p:spPr>
        <p:txBody>
          <a:bodyPr>
            <a:normAutofit fontScale="32500" lnSpcReduction="20000"/>
          </a:bodyPr>
          <a:lstStyle/>
          <a:p>
            <a:pPr marL="0" indent="0">
              <a:lnSpc>
                <a:spcPct val="120000"/>
              </a:lnSpc>
              <a:buNone/>
            </a:pPr>
            <a:r>
              <a:rPr lang="en-US" sz="6200" dirty="0">
                <a:latin typeface="Times New Roman" panose="02020603050405020304" pitchFamily="18" charset="0"/>
                <a:cs typeface="Times New Roman" panose="02020603050405020304" pitchFamily="18" charset="0"/>
              </a:rPr>
              <a:t>A data set is a collection of related, discrete items of related data that may be accessed individually or in combination.</a:t>
            </a:r>
          </a:p>
          <a:p>
            <a:pPr>
              <a:lnSpc>
                <a:spcPct val="120000"/>
              </a:lnSpc>
              <a:buClrTx/>
              <a:buFont typeface="Wingdings" panose="05000000000000000000" pitchFamily="2" charset="2"/>
              <a:buChar char="§"/>
            </a:pPr>
            <a:r>
              <a:rPr lang="en-US" sz="6200" dirty="0">
                <a:latin typeface="Times New Roman" panose="02020603050405020304" pitchFamily="18" charset="0"/>
                <a:cs typeface="Times New Roman" panose="02020603050405020304" pitchFamily="18" charset="0"/>
              </a:rPr>
              <a:t>Data sets can also consist of a collection of documents or files.</a:t>
            </a:r>
          </a:p>
          <a:p>
            <a:pPr>
              <a:lnSpc>
                <a:spcPct val="120000"/>
              </a:lnSpc>
              <a:buClrTx/>
              <a:buFont typeface="Wingdings" panose="05000000000000000000" pitchFamily="2" charset="2"/>
              <a:buChar char="§"/>
            </a:pPr>
            <a:r>
              <a:rPr lang="en-US" sz="6200" dirty="0">
                <a:latin typeface="Times New Roman" panose="02020603050405020304" pitchFamily="18" charset="0"/>
                <a:cs typeface="Times New Roman" panose="02020603050405020304" pitchFamily="18" charset="0"/>
              </a:rPr>
              <a:t>Used the Flickr 8k dataset. This dataset contains 8000 images each with 5 captions.</a:t>
            </a:r>
          </a:p>
          <a:p>
            <a:pPr>
              <a:lnSpc>
                <a:spcPct val="120000"/>
              </a:lnSpc>
              <a:buClrTx/>
              <a:buFont typeface="Wingdings" panose="05000000000000000000" pitchFamily="2" charset="2"/>
              <a:buChar char="§"/>
            </a:pPr>
            <a:r>
              <a:rPr lang="en-US" sz="6200" dirty="0">
                <a:latin typeface="Times New Roman" panose="02020603050405020304" pitchFamily="18" charset="0"/>
                <a:cs typeface="Times New Roman" panose="02020603050405020304" pitchFamily="18" charset="0"/>
              </a:rPr>
              <a:t>These images are bifurcated as follows:  </a:t>
            </a:r>
          </a:p>
          <a:p>
            <a:pPr marL="0" indent="0">
              <a:lnSpc>
                <a:spcPct val="120000"/>
              </a:lnSpc>
              <a:buNone/>
            </a:pPr>
            <a:r>
              <a:rPr lang="en-US" sz="6200" dirty="0" smtClean="0">
                <a:latin typeface="Times New Roman" panose="02020603050405020304" pitchFamily="18" charset="0"/>
                <a:cs typeface="Times New Roman" panose="02020603050405020304" pitchFamily="18" charset="0"/>
              </a:rPr>
              <a:t>		Training </a:t>
            </a:r>
            <a:r>
              <a:rPr lang="en-US" sz="6200" dirty="0">
                <a:latin typeface="Times New Roman" panose="02020603050405020304" pitchFamily="18" charset="0"/>
                <a:cs typeface="Times New Roman" panose="02020603050405020304" pitchFamily="18" charset="0"/>
              </a:rPr>
              <a:t>Set — 6000 images </a:t>
            </a:r>
            <a:r>
              <a:rPr lang="en-US" sz="6200" dirty="0" smtClean="0">
                <a:latin typeface="Times New Roman" panose="02020603050405020304" pitchFamily="18" charset="0"/>
                <a:cs typeface="Times New Roman" panose="02020603050405020304" pitchFamily="18" charset="0"/>
              </a:rPr>
              <a:t>                                   </a:t>
            </a:r>
          </a:p>
          <a:p>
            <a:pPr marL="0" indent="0">
              <a:lnSpc>
                <a:spcPct val="120000"/>
              </a:lnSpc>
              <a:buNone/>
            </a:pPr>
            <a:r>
              <a:rPr lang="en-US" sz="6200" dirty="0" smtClean="0">
                <a:latin typeface="Times New Roman" panose="02020603050405020304" pitchFamily="18" charset="0"/>
                <a:cs typeface="Times New Roman" panose="02020603050405020304" pitchFamily="18" charset="0"/>
              </a:rPr>
              <a:t>		</a:t>
            </a:r>
            <a:r>
              <a:rPr lang="en-US" sz="6200" dirty="0" err="1" smtClean="0">
                <a:latin typeface="Times New Roman" panose="02020603050405020304" pitchFamily="18" charset="0"/>
                <a:cs typeface="Times New Roman" panose="02020603050405020304" pitchFamily="18" charset="0"/>
              </a:rPr>
              <a:t>Dev</a:t>
            </a:r>
            <a:r>
              <a:rPr lang="en-US" sz="6200" dirty="0" smtClean="0">
                <a:latin typeface="Times New Roman" panose="02020603050405020304" pitchFamily="18" charset="0"/>
                <a:cs typeface="Times New Roman" panose="02020603050405020304" pitchFamily="18" charset="0"/>
              </a:rPr>
              <a:t> </a:t>
            </a:r>
            <a:r>
              <a:rPr lang="en-US" sz="6200" dirty="0">
                <a:latin typeface="Times New Roman" panose="02020603050405020304" pitchFamily="18" charset="0"/>
                <a:cs typeface="Times New Roman" panose="02020603050405020304" pitchFamily="18" charset="0"/>
              </a:rPr>
              <a:t>Set — 1000 images </a:t>
            </a:r>
            <a:endParaRPr lang="en-US" sz="6200" dirty="0" smtClean="0">
              <a:latin typeface="Times New Roman" panose="02020603050405020304" pitchFamily="18" charset="0"/>
              <a:cs typeface="Times New Roman" panose="02020603050405020304" pitchFamily="18" charset="0"/>
            </a:endParaRPr>
          </a:p>
          <a:p>
            <a:pPr marL="0" indent="0">
              <a:lnSpc>
                <a:spcPct val="120000"/>
              </a:lnSpc>
              <a:buNone/>
            </a:pPr>
            <a:r>
              <a:rPr lang="en-US" sz="6200" dirty="0" smtClean="0">
                <a:latin typeface="Times New Roman" panose="02020603050405020304" pitchFamily="18" charset="0"/>
                <a:cs typeface="Times New Roman" panose="02020603050405020304" pitchFamily="18" charset="0"/>
              </a:rPr>
              <a:t>		Test </a:t>
            </a:r>
            <a:r>
              <a:rPr lang="en-US" sz="6200" dirty="0">
                <a:latin typeface="Times New Roman" panose="02020603050405020304" pitchFamily="18" charset="0"/>
                <a:cs typeface="Times New Roman" panose="02020603050405020304" pitchFamily="18" charset="0"/>
              </a:rPr>
              <a:t>Set — 1000 images </a:t>
            </a:r>
          </a:p>
          <a:p>
            <a:pPr marL="0" indent="0">
              <a:buNone/>
            </a:pPr>
            <a:endParaRPr lang="en-US" dirty="0"/>
          </a:p>
        </p:txBody>
      </p:sp>
      <p:pic>
        <p:nvPicPr>
          <p:cNvPr id="1028" name="Picture 4" descr="Best Data Collection GIFs | Gfyca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580976" y="3469425"/>
            <a:ext cx="3798239" cy="213864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1323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D5C8C03-C5AF-421E-81C4-14498734EFF4}"/>
              </a:ext>
            </a:extLst>
          </p:cNvPr>
          <p:cNvSpPr>
            <a:spLocks noGrp="1"/>
          </p:cNvSpPr>
          <p:nvPr>
            <p:ph type="title"/>
          </p:nvPr>
        </p:nvSpPr>
        <p:spPr>
          <a:xfrm>
            <a:off x="677334" y="609600"/>
            <a:ext cx="8596668" cy="768439"/>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b="1" dirty="0">
                <a:solidFill>
                  <a:schemeClr val="tx1"/>
                </a:solidFill>
                <a:effectLst>
                  <a:outerShdw blurRad="38100" dist="38100" dir="2700000" algn="tl">
                    <a:srgbClr val="000000">
                      <a:alpha val="43137"/>
                    </a:srgbClr>
                  </a:outerShdw>
                </a:effectLst>
                <a:latin typeface="Cambria" panose="02040503050406030204" pitchFamily="18" charset="0"/>
              </a:rPr>
              <a:t> </a:t>
            </a:r>
            <a:r>
              <a:rPr lang="en-US" b="1" dirty="0" smtClean="0">
                <a:solidFill>
                  <a:schemeClr val="tx1"/>
                </a:solidFill>
                <a:effectLst>
                  <a:outerShdw blurRad="38100" dist="38100" dir="2700000" algn="tl">
                    <a:srgbClr val="000000">
                      <a:alpha val="43137"/>
                    </a:srgbClr>
                  </a:outerShdw>
                </a:effectLst>
                <a:latin typeface="Cambria" panose="02040503050406030204" pitchFamily="18" charset="0"/>
              </a:rPr>
              <a:t>2. </a:t>
            </a:r>
            <a:r>
              <a:rPr lang="en-US" b="1" dirty="0" smtClean="0">
                <a:solidFill>
                  <a:schemeClr val="tx1"/>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rPr>
              <a:t>Understanding </a:t>
            </a:r>
            <a:r>
              <a:rPr lang="en-US" b="1" dirty="0">
                <a:solidFill>
                  <a:schemeClr val="tx1"/>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rPr>
              <a:t>the data</a:t>
            </a:r>
          </a:p>
        </p:txBody>
      </p:sp>
      <p:sp>
        <p:nvSpPr>
          <p:cNvPr id="3" name="Content Placeholder 2">
            <a:extLst>
              <a:ext uri="{FF2B5EF4-FFF2-40B4-BE49-F238E27FC236}">
                <a16:creationId xmlns="" xmlns:a16="http://schemas.microsoft.com/office/drawing/2014/main" id="{9D23CB0E-2078-48C3-8657-BC26612F1471}"/>
              </a:ext>
            </a:extLst>
          </p:cNvPr>
          <p:cNvSpPr>
            <a:spLocks noGrp="1"/>
          </p:cNvSpPr>
          <p:nvPr>
            <p:ph idx="1"/>
          </p:nvPr>
        </p:nvSpPr>
        <p:spPr>
          <a:xfrm>
            <a:off x="677334" y="1658313"/>
            <a:ext cx="8596668" cy="2849293"/>
          </a:xfrm>
        </p:spPr>
        <p:txBody>
          <a:bodyPr/>
          <a:lstStyle/>
          <a:p>
            <a:pPr>
              <a:buClrTx/>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Understand the attributes of the data.</a:t>
            </a:r>
          </a:p>
          <a:p>
            <a:pPr>
              <a:buClrTx/>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Summarize the </a:t>
            </a:r>
            <a:r>
              <a:rPr lang="en-US" sz="2000" dirty="0">
                <a:latin typeface="Times New Roman" panose="02020603050405020304" pitchFamily="18" charset="0"/>
                <a:cs typeface="Times New Roman" panose="02020603050405020304" pitchFamily="18" charset="0"/>
              </a:rPr>
              <a:t>data by identifying key characteristics, such as data volume and total number of variables in the data.</a:t>
            </a:r>
          </a:p>
          <a:p>
            <a:pPr>
              <a:buClrTx/>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Understand the problems with the data, such as missing values, inaccuracies, and outliers.</a:t>
            </a:r>
          </a:p>
          <a:p>
            <a:pPr>
              <a:buClrTx/>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Visualize the data to validate the key characteristics of the data or unearth problems with the summary statistics.</a:t>
            </a:r>
          </a:p>
          <a:p>
            <a:pPr>
              <a:buFont typeface="Wingdings" panose="05000000000000000000" pitchFamily="2" charset="2"/>
              <a:buChar char="v"/>
            </a:pPr>
            <a:endParaRPr lang="en-US" dirty="0"/>
          </a:p>
        </p:txBody>
      </p:sp>
      <p:pic>
        <p:nvPicPr>
          <p:cNvPr id="2050" name="Picture 2" descr="IBMblr - More understanding machines by gasta on Dribbble"/>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58993" y="4417454"/>
            <a:ext cx="2833350" cy="212501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641247"/>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8E7283C-7F23-4516-AF73-3EEAEFA1D98E}"/>
              </a:ext>
            </a:extLst>
          </p:cNvPr>
          <p:cNvSpPr>
            <a:spLocks noGrp="1"/>
          </p:cNvSpPr>
          <p:nvPr>
            <p:ph type="title"/>
          </p:nvPr>
        </p:nvSpPr>
        <p:spPr>
          <a:xfrm>
            <a:off x="471272" y="695951"/>
            <a:ext cx="8596668" cy="781318"/>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b="1" dirty="0" smtClean="0">
                <a:solidFill>
                  <a:schemeClr val="tx1"/>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rPr>
              <a:t>3. Data </a:t>
            </a:r>
            <a:r>
              <a:rPr lang="en-US" b="1" dirty="0">
                <a:solidFill>
                  <a:schemeClr val="tx1"/>
                </a:solidFill>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rPr>
              <a:t>Cleaning</a:t>
            </a:r>
          </a:p>
        </p:txBody>
      </p:sp>
      <p:sp>
        <p:nvSpPr>
          <p:cNvPr id="3" name="Content Placeholder 2">
            <a:extLst>
              <a:ext uri="{FF2B5EF4-FFF2-40B4-BE49-F238E27FC236}">
                <a16:creationId xmlns="" xmlns:a16="http://schemas.microsoft.com/office/drawing/2014/main" id="{35373C0B-D591-4A98-930A-7AA405EAB247}"/>
              </a:ext>
            </a:extLst>
          </p:cNvPr>
          <p:cNvSpPr>
            <a:spLocks noGrp="1"/>
          </p:cNvSpPr>
          <p:nvPr>
            <p:ph idx="1"/>
          </p:nvPr>
        </p:nvSpPr>
        <p:spPr>
          <a:xfrm>
            <a:off x="381120" y="1729458"/>
            <a:ext cx="8596668" cy="4684221"/>
          </a:xfrm>
        </p:spPr>
        <p:txBody>
          <a:bodyPr>
            <a:normAutofit/>
          </a:bodyPr>
          <a:lstStyle/>
          <a:p>
            <a:pPr>
              <a:lnSpc>
                <a:spcPct val="150000"/>
              </a:lnSpc>
              <a:buClrTx/>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Data Cleaning means the process of identifying the incorrect, incomplete, inaccurate, irrelevant or missing part of the data and then modifying, replacing or deleting them according to the necessity.</a:t>
            </a:r>
          </a:p>
          <a:p>
            <a:pPr>
              <a:lnSpc>
                <a:spcPct val="150000"/>
              </a:lnSpc>
              <a:buClrTx/>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Data cleaning may be performed interactively with data wrangling tools, or as batch processing through scripting.</a:t>
            </a:r>
          </a:p>
          <a:p>
            <a:pPr>
              <a:lnSpc>
                <a:spcPct val="150000"/>
              </a:lnSpc>
              <a:buClrTx/>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Data cleaning is not simply about erasing information to make space for new data, but rather finding a way to maximize a data set’s accuracy without necessarily deleting information. </a:t>
            </a:r>
          </a:p>
        </p:txBody>
      </p:sp>
      <p:pic>
        <p:nvPicPr>
          <p:cNvPr id="3078" name="Picture 6" descr="WHY IS DATA CLEANING IMPORTANT? | Xalti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8659" y="-103031"/>
            <a:ext cx="4274758" cy="2714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060387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8F54AC4-7003-48E1-8514-B7F17288F461}"/>
              </a:ext>
            </a:extLst>
          </p:cNvPr>
          <p:cNvSpPr>
            <a:spLocks noGrp="1"/>
          </p:cNvSpPr>
          <p:nvPr>
            <p:ph type="title"/>
          </p:nvPr>
        </p:nvSpPr>
        <p:spPr>
          <a:xfrm>
            <a:off x="677334" y="609600"/>
            <a:ext cx="8596668" cy="575256"/>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rmAutofit fontScale="90000"/>
          </a:bodyPr>
          <a:lstStyle/>
          <a:p>
            <a:r>
              <a:rPr lang="en-US" dirty="0">
                <a:solidFill>
                  <a:schemeClr val="tx1"/>
                </a:solidFill>
                <a:latin typeface="Cambria" panose="02040503050406030204" pitchFamily="18" charset="0"/>
              </a:rPr>
              <a:t> </a:t>
            </a:r>
            <a:r>
              <a:rPr lang="en-US" b="1" dirty="0" smtClean="0">
                <a:solidFill>
                  <a:schemeClr val="tx1"/>
                </a:solidFill>
                <a:latin typeface="Cambria" panose="02040503050406030204" pitchFamily="18" charset="0"/>
              </a:rPr>
              <a:t>4</a:t>
            </a:r>
            <a:r>
              <a:rPr lang="en-US" sz="4000" b="1" dirty="0" smtClean="0">
                <a:solidFill>
                  <a:schemeClr val="tx1"/>
                </a:solidFill>
                <a:latin typeface="Cambria" panose="02040503050406030204" pitchFamily="18" charset="0"/>
              </a:rPr>
              <a:t>. Loading the training set</a:t>
            </a:r>
            <a:endParaRPr lang="en-US" b="1" dirty="0">
              <a:solidFill>
                <a:schemeClr val="tx1"/>
              </a:solidFill>
              <a:latin typeface="Cambria" panose="020405030504060302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B0986165-39BB-4B2F-A096-F6787CDEB8D6}"/>
              </a:ext>
            </a:extLst>
          </p:cNvPr>
          <p:cNvSpPr>
            <a:spLocks noGrp="1"/>
          </p:cNvSpPr>
          <p:nvPr>
            <p:ph idx="1"/>
          </p:nvPr>
        </p:nvSpPr>
        <p:spPr>
          <a:xfrm>
            <a:off x="677334" y="1468192"/>
            <a:ext cx="8596668" cy="3880773"/>
          </a:xfrm>
        </p:spPr>
        <p:txBody>
          <a:bodyPr>
            <a:normAutofit/>
          </a:bodyPr>
          <a:lstStyle/>
          <a:p>
            <a:pPr>
              <a:buClr>
                <a:schemeClr val="tx1"/>
              </a:buClr>
              <a:buFont typeface="Wingdings" panose="05000000000000000000" pitchFamily="2" charset="2"/>
              <a:buChar char="§"/>
            </a:pPr>
            <a:r>
              <a:rPr lang="en-US" sz="2000" dirty="0">
                <a:solidFill>
                  <a:schemeClr val="tx1"/>
                </a:solidFill>
                <a:latin typeface="Times New Roman" panose="02020603050405020304" pitchFamily="18" charset="0"/>
                <a:cs typeface="Times New Roman" panose="02020603050405020304" pitchFamily="18" charset="0"/>
              </a:rPr>
              <a:t>The training set is the material through which the computer learns how to process information.</a:t>
            </a:r>
          </a:p>
          <a:p>
            <a:pPr>
              <a:buClr>
                <a:schemeClr val="tx1"/>
              </a:buClr>
              <a:buFont typeface="Wingdings" panose="05000000000000000000" pitchFamily="2" charset="2"/>
              <a:buChar char="§"/>
            </a:pPr>
            <a:r>
              <a:rPr lang="en-US" sz="2000" dirty="0">
                <a:solidFill>
                  <a:schemeClr val="tx1"/>
                </a:solidFill>
                <a:latin typeface="Times New Roman" panose="02020603050405020304" pitchFamily="18" charset="0"/>
                <a:cs typeface="Times New Roman" panose="02020603050405020304" pitchFamily="18" charset="0"/>
              </a:rPr>
              <a:t>The training data is an initial set of data used to help a program understand how to apply technologies like neural networks to learn and produce sophisticated results.</a:t>
            </a:r>
          </a:p>
          <a:p>
            <a:pPr>
              <a:buClr>
                <a:schemeClr val="tx1"/>
              </a:buClr>
              <a:buFont typeface="Wingdings" panose="05000000000000000000" pitchFamily="2" charset="2"/>
              <a:buChar char="§"/>
            </a:pPr>
            <a:r>
              <a:rPr lang="en-US" sz="2000" dirty="0">
                <a:solidFill>
                  <a:schemeClr val="tx1"/>
                </a:solidFill>
                <a:latin typeface="Times New Roman" panose="02020603050405020304" pitchFamily="18" charset="0"/>
                <a:cs typeface="Times New Roman" panose="02020603050405020304" pitchFamily="18" charset="0"/>
              </a:rPr>
              <a:t>Because the machine learning program is so complex and so sophisticated, Convolutional Neural Networks uses iterative training on each of those images to eventually be able to recognize features, shapes and even subjects such as people or animals.</a:t>
            </a:r>
          </a:p>
        </p:txBody>
      </p:sp>
      <p:pic>
        <p:nvPicPr>
          <p:cNvPr id="4098" name="Picture 2" descr="Create Trending Animated Bar Charts using R - Towards Data Scienc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227364" y="-4571999"/>
            <a:ext cx="4358210" cy="363184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3 Website Loading Animations You Can Make in CSS"/>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508634" y="4464366"/>
            <a:ext cx="3718730" cy="20917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57264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AAE4F29-C310-40C1-9C98-153DB01A5F98}"/>
              </a:ext>
            </a:extLst>
          </p:cNvPr>
          <p:cNvSpPr>
            <a:spLocks noGrp="1"/>
          </p:cNvSpPr>
          <p:nvPr>
            <p:ph type="title"/>
          </p:nvPr>
        </p:nvSpPr>
        <p:spPr>
          <a:xfrm>
            <a:off x="677334" y="673994"/>
            <a:ext cx="8596668" cy="1320800"/>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b="1" dirty="0" smtClean="0">
                <a:solidFill>
                  <a:schemeClr val="tx1"/>
                </a:solidFill>
                <a:latin typeface="Times New Roman" panose="02020603050405020304" pitchFamily="18" charset="0"/>
                <a:cs typeface="Times New Roman" panose="02020603050405020304" pitchFamily="18" charset="0"/>
              </a:rPr>
              <a:t>5. Data </a:t>
            </a:r>
            <a:r>
              <a:rPr lang="en-US" b="1" dirty="0">
                <a:solidFill>
                  <a:schemeClr val="tx1"/>
                </a:solidFill>
                <a:latin typeface="Times New Roman" panose="02020603050405020304" pitchFamily="18" charset="0"/>
                <a:cs typeface="Times New Roman" panose="02020603050405020304" pitchFamily="18" charset="0"/>
              </a:rPr>
              <a:t>Preprocessing – Images</a:t>
            </a:r>
          </a:p>
        </p:txBody>
      </p:sp>
      <p:sp>
        <p:nvSpPr>
          <p:cNvPr id="3" name="Content Placeholder 2">
            <a:extLst>
              <a:ext uri="{FF2B5EF4-FFF2-40B4-BE49-F238E27FC236}">
                <a16:creationId xmlns="" xmlns:a16="http://schemas.microsoft.com/office/drawing/2014/main" id="{069E8D81-34DD-4774-9260-102ABDA2A1FC}"/>
              </a:ext>
            </a:extLst>
          </p:cNvPr>
          <p:cNvSpPr>
            <a:spLocks noGrp="1"/>
          </p:cNvSpPr>
          <p:nvPr>
            <p:ph idx="1"/>
          </p:nvPr>
        </p:nvSpPr>
        <p:spPr>
          <a:xfrm>
            <a:off x="677334" y="1572651"/>
            <a:ext cx="8596668" cy="3880773"/>
          </a:xfrm>
        </p:spPr>
        <p:txBody>
          <a:bodyPr>
            <a:normAutofit/>
          </a:bodyPr>
          <a:lstStyle/>
          <a:p>
            <a:r>
              <a:rPr lang="en-US" sz="2000" dirty="0">
                <a:solidFill>
                  <a:schemeClr val="tx1"/>
                </a:solidFill>
                <a:latin typeface="Times New Roman" panose="02020603050405020304" pitchFamily="18" charset="0"/>
                <a:cs typeface="Times New Roman" panose="02020603050405020304" pitchFamily="18" charset="0"/>
              </a:rPr>
              <a:t>An image is nothing more than a two-dimensional array of numbers(or pixels) ranging between 0 and 255. It is defined by the mathematical function f(</a:t>
            </a:r>
            <a:r>
              <a:rPr lang="en-US" sz="2000" dirty="0" err="1">
                <a:solidFill>
                  <a:schemeClr val="tx1"/>
                </a:solidFill>
                <a:latin typeface="Times New Roman" panose="02020603050405020304" pitchFamily="18" charset="0"/>
                <a:cs typeface="Times New Roman" panose="02020603050405020304" pitchFamily="18" charset="0"/>
              </a:rPr>
              <a:t>x,y</a:t>
            </a:r>
            <a:r>
              <a:rPr lang="en-US" sz="2000" dirty="0">
                <a:solidFill>
                  <a:schemeClr val="tx1"/>
                </a:solidFill>
                <a:latin typeface="Times New Roman" panose="02020603050405020304" pitchFamily="18" charset="0"/>
                <a:cs typeface="Times New Roman" panose="02020603050405020304" pitchFamily="18" charset="0"/>
              </a:rPr>
              <a:t>) where x and y are the two co-ordinates horizontally and vertically.</a:t>
            </a:r>
          </a:p>
          <a:p>
            <a:r>
              <a:rPr lang="en-US" sz="2000" dirty="0">
                <a:solidFill>
                  <a:schemeClr val="tx1"/>
                </a:solidFill>
                <a:latin typeface="Times New Roman" panose="02020603050405020304" pitchFamily="18" charset="0"/>
                <a:cs typeface="Times New Roman" panose="02020603050405020304" pitchFamily="18" charset="0"/>
              </a:rPr>
              <a:t>Preprocessing is common name for operations with images at the lowest level of abstraction –- both input and output are intensity images.</a:t>
            </a:r>
          </a:p>
          <a:p>
            <a:r>
              <a:rPr lang="en-US" sz="2000" dirty="0">
                <a:solidFill>
                  <a:schemeClr val="tx1"/>
                </a:solidFill>
                <a:latin typeface="Times New Roman" panose="02020603050405020304" pitchFamily="18" charset="0"/>
                <a:cs typeface="Times New Roman" panose="02020603050405020304" pitchFamily="18" charset="0"/>
              </a:rPr>
              <a:t>We need to convert every image into a fixed sized vector which can then be fed as input to the neural network. </a:t>
            </a:r>
          </a:p>
          <a:p>
            <a:r>
              <a:rPr lang="en-US" sz="2000" dirty="0">
                <a:solidFill>
                  <a:schemeClr val="tx1"/>
                </a:solidFill>
                <a:latin typeface="Times New Roman" panose="02020603050405020304" pitchFamily="18" charset="0"/>
                <a:cs typeface="Times New Roman" panose="02020603050405020304" pitchFamily="18" charset="0"/>
              </a:rPr>
              <a:t>The aim is improvement of the image </a:t>
            </a:r>
            <a:r>
              <a:rPr lang="en-US" sz="2000" dirty="0">
                <a:latin typeface="Times New Roman" panose="02020603050405020304" pitchFamily="18" charset="0"/>
                <a:cs typeface="Times New Roman" panose="02020603050405020304" pitchFamily="18" charset="0"/>
              </a:rPr>
              <a:t>data that suppresses unwanted distortions or enhances some image features important for further processing.</a:t>
            </a:r>
          </a:p>
        </p:txBody>
      </p:sp>
      <p:pic>
        <p:nvPicPr>
          <p:cNvPr id="1030" name="Picture 6" descr="What are various Data Pre-Processing techniques? What is the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99541" y="4810755"/>
            <a:ext cx="1793335" cy="175746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0540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08C091-41D1-429C-A5C9-05FF84D39591}"/>
              </a:ext>
            </a:extLst>
          </p:cNvPr>
          <p:cNvSpPr>
            <a:spLocks noGrp="1"/>
          </p:cNvSpPr>
          <p:nvPr>
            <p:ph type="title"/>
          </p:nvPr>
        </p:nvSpPr>
        <p:spPr>
          <a:xfrm>
            <a:off x="677334" y="609600"/>
            <a:ext cx="8596668" cy="794197"/>
          </a:xfrm>
        </p:spPr>
        <p:txBody>
          <a:bodyPr/>
          <a:lstStyle/>
          <a:p>
            <a:r>
              <a:rPr lang="en-US" b="1" dirty="0"/>
              <a:t> </a:t>
            </a:r>
            <a:r>
              <a:rPr lang="en-US" b="1" dirty="0" smtClean="0">
                <a:solidFill>
                  <a:schemeClr val="tx1"/>
                </a:solidFill>
                <a:latin typeface="Cambria" panose="02040503050406030204" pitchFamily="18" charset="0"/>
              </a:rPr>
              <a:t>6. </a:t>
            </a:r>
            <a:r>
              <a:rPr lang="en-US" b="1" dirty="0" smtClean="0">
                <a:solidFill>
                  <a:schemeClr val="tx1"/>
                </a:solidFill>
                <a:latin typeface="Times New Roman" panose="02020603050405020304" pitchFamily="18" charset="0"/>
                <a:cs typeface="Times New Roman" panose="02020603050405020304" pitchFamily="18" charset="0"/>
              </a:rPr>
              <a:t>Data </a:t>
            </a:r>
            <a:r>
              <a:rPr lang="en-US" b="1" dirty="0">
                <a:solidFill>
                  <a:schemeClr val="tx1"/>
                </a:solidFill>
                <a:latin typeface="Times New Roman" panose="02020603050405020304" pitchFamily="18" charset="0"/>
                <a:cs typeface="Times New Roman" panose="02020603050405020304" pitchFamily="18" charset="0"/>
              </a:rPr>
              <a:t>Preprocessing - Captions</a:t>
            </a:r>
          </a:p>
        </p:txBody>
      </p:sp>
      <p:sp>
        <p:nvSpPr>
          <p:cNvPr id="3" name="Content Placeholder 2">
            <a:extLst>
              <a:ext uri="{FF2B5EF4-FFF2-40B4-BE49-F238E27FC236}">
                <a16:creationId xmlns="" xmlns:a16="http://schemas.microsoft.com/office/drawing/2014/main" id="{9EC2A378-9334-4E66-A5CF-E8DA239EC165}"/>
              </a:ext>
            </a:extLst>
          </p:cNvPr>
          <p:cNvSpPr>
            <a:spLocks noGrp="1"/>
          </p:cNvSpPr>
          <p:nvPr>
            <p:ph idx="1"/>
          </p:nvPr>
        </p:nvSpPr>
        <p:spPr>
          <a:xfrm>
            <a:off x="831881" y="1593919"/>
            <a:ext cx="8337877" cy="2359896"/>
          </a:xfrm>
        </p:spPr>
        <p:txBody>
          <a:bodyPr>
            <a:normAutofit/>
          </a:bodyPr>
          <a:lstStyle/>
          <a:p>
            <a:pPr>
              <a:buClrTx/>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Captions are something that we want to predict. So during the training period, captions will be the target variables (Y) that the model is learning to predict. </a:t>
            </a:r>
          </a:p>
          <a:p>
            <a:pPr>
              <a:buClrTx/>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But the prediction of the entire caption, given the image does not happen at </a:t>
            </a:r>
            <a:r>
              <a:rPr lang="en-US" sz="2000" dirty="0" err="1">
                <a:latin typeface="Times New Roman" panose="02020603050405020304" pitchFamily="18" charset="0"/>
                <a:cs typeface="Times New Roman" panose="02020603050405020304" pitchFamily="18" charset="0"/>
              </a:rPr>
              <a:t>once.It</a:t>
            </a:r>
            <a:r>
              <a:rPr lang="en-US" sz="2000" dirty="0">
                <a:latin typeface="Times New Roman" panose="02020603050405020304" pitchFamily="18" charset="0"/>
                <a:cs typeface="Times New Roman" panose="02020603050405020304" pitchFamily="18" charset="0"/>
              </a:rPr>
              <a:t> will predict the caption word by word. Thus, we need to encode each word into a fixed sized vector.</a:t>
            </a:r>
          </a:p>
        </p:txBody>
      </p:sp>
      <p:pic>
        <p:nvPicPr>
          <p:cNvPr id="2052" name="Picture 4" descr="meaningful word"/>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091959" y="3678842"/>
            <a:ext cx="3656570" cy="2905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627000"/>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1644C7A-854C-4F14-BA78-B1407A5C03A8}"/>
              </a:ext>
            </a:extLst>
          </p:cNvPr>
          <p:cNvSpPr>
            <a:spLocks noGrp="1"/>
          </p:cNvSpPr>
          <p:nvPr>
            <p:ph type="title"/>
          </p:nvPr>
        </p:nvSpPr>
        <p:spPr>
          <a:xfrm>
            <a:off x="677334" y="532327"/>
            <a:ext cx="9857584" cy="832834"/>
          </a:xfrm>
        </p:spPr>
        <p:txBody>
          <a:bodyPr>
            <a:normAutofit/>
          </a:bodyPr>
          <a:lstStyle/>
          <a:p>
            <a:r>
              <a:rPr lang="en-US" sz="3200" b="1" dirty="0" smtClean="0">
                <a:solidFill>
                  <a:schemeClr val="tx1"/>
                </a:solidFill>
                <a:latin typeface="Cambria" panose="02040503050406030204" pitchFamily="18" charset="0"/>
                <a:cs typeface="Times New Roman" panose="02020603050405020304" pitchFamily="18" charset="0"/>
              </a:rPr>
              <a:t>7. Data </a:t>
            </a:r>
            <a:r>
              <a:rPr lang="en-US" sz="3200" b="1" dirty="0">
                <a:solidFill>
                  <a:schemeClr val="tx1"/>
                </a:solidFill>
                <a:latin typeface="Cambria" panose="02040503050406030204" pitchFamily="18" charset="0"/>
                <a:cs typeface="Times New Roman" panose="02020603050405020304" pitchFamily="18" charset="0"/>
              </a:rPr>
              <a:t>Preparation using Generator Function</a:t>
            </a:r>
          </a:p>
        </p:txBody>
      </p:sp>
      <p:sp>
        <p:nvSpPr>
          <p:cNvPr id="3" name="Content Placeholder 2">
            <a:extLst>
              <a:ext uri="{FF2B5EF4-FFF2-40B4-BE49-F238E27FC236}">
                <a16:creationId xmlns="" xmlns:a16="http://schemas.microsoft.com/office/drawing/2014/main" id="{788FB732-FAED-479D-AEA3-129C04190856}"/>
              </a:ext>
            </a:extLst>
          </p:cNvPr>
          <p:cNvSpPr>
            <a:spLocks noGrp="1"/>
          </p:cNvSpPr>
          <p:nvPr>
            <p:ph idx="1"/>
          </p:nvPr>
        </p:nvSpPr>
        <p:spPr>
          <a:xfrm>
            <a:off x="819002" y="1365161"/>
            <a:ext cx="8596668" cy="2501564"/>
          </a:xfrm>
        </p:spPr>
        <p:txBody>
          <a:bodyPr/>
          <a:lstStyle/>
          <a:p>
            <a:pPr>
              <a:buClrTx/>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A generator function is defined like a normal function, but whenever it needs to generate a value, it does so with the yield keyword rather than return. If the body of a def contains yield, the function automatically becomes a generator function.”</a:t>
            </a:r>
          </a:p>
          <a:p>
            <a:pPr>
              <a:buClrTx/>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Generator are functions that yield result, suspend the operation and then resume the operation.</a:t>
            </a:r>
          </a:p>
          <a:p>
            <a:pPr>
              <a:buClrTx/>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Generators produce values one-at-a-time as opposed to giving them all at once.</a:t>
            </a:r>
          </a:p>
          <a:p>
            <a:endParaRPr lang="en-US" dirty="0"/>
          </a:p>
        </p:txBody>
      </p:sp>
      <p:pic>
        <p:nvPicPr>
          <p:cNvPr id="1028" name="Picture 4" descr="What is Data Preparation? | Tool for Data Preparation ..."/>
          <p:cNvPicPr>
            <a:picLocks noChangeAspect="1" noChangeArrowheads="1"/>
          </p:cNvPicPr>
          <p:nvPr/>
        </p:nvPicPr>
        <p:blipFill rotWithShape="1">
          <a:blip r:embed="rId2">
            <a:extLst>
              <a:ext uri="{28A0092B-C50C-407E-A947-70E740481C1C}">
                <a14:useLocalDpi xmlns:a14="http://schemas.microsoft.com/office/drawing/2010/main" val="0"/>
              </a:ext>
            </a:extLst>
          </a:blip>
          <a:srcRect l="1939"/>
          <a:stretch/>
        </p:blipFill>
        <p:spPr bwMode="auto">
          <a:xfrm>
            <a:off x="2511380" y="4277172"/>
            <a:ext cx="4507605" cy="1873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7309196"/>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A21C6EF-DD24-4CD3-AB22-80996F9B85FA}"/>
              </a:ext>
            </a:extLst>
          </p:cNvPr>
          <p:cNvSpPr>
            <a:spLocks noGrp="1"/>
          </p:cNvSpPr>
          <p:nvPr>
            <p:ph type="title"/>
          </p:nvPr>
        </p:nvSpPr>
        <p:spPr>
          <a:xfrm>
            <a:off x="677334" y="609600"/>
            <a:ext cx="8596668" cy="685800"/>
          </a:xfrm>
        </p:spPr>
        <p:txBody>
          <a:bodyPr/>
          <a:lstStyle/>
          <a:p>
            <a:r>
              <a:rPr lang="en-US" b="1" dirty="0">
                <a:solidFill>
                  <a:schemeClr val="tx1"/>
                </a:solidFill>
                <a:latin typeface="Cambria" panose="02040503050406030204" pitchFamily="18" charset="0"/>
              </a:rPr>
              <a:t> </a:t>
            </a:r>
            <a:r>
              <a:rPr lang="en-US" b="1" dirty="0" smtClean="0">
                <a:solidFill>
                  <a:schemeClr val="tx1"/>
                </a:solidFill>
                <a:latin typeface="Cambria" panose="02040503050406030204" pitchFamily="18" charset="0"/>
              </a:rPr>
              <a:t>8. </a:t>
            </a:r>
            <a:r>
              <a:rPr lang="en-US" b="1" dirty="0" smtClean="0">
                <a:solidFill>
                  <a:schemeClr val="tx1"/>
                </a:solidFill>
                <a:latin typeface="Cambria" panose="02040503050406030204" pitchFamily="18" charset="0"/>
                <a:cs typeface="Times New Roman" panose="02020603050405020304" pitchFamily="18" charset="0"/>
              </a:rPr>
              <a:t>Word </a:t>
            </a:r>
            <a:r>
              <a:rPr lang="en-US" b="1" dirty="0">
                <a:solidFill>
                  <a:schemeClr val="tx1"/>
                </a:solidFill>
                <a:latin typeface="Cambria" panose="02040503050406030204" pitchFamily="18" charset="0"/>
                <a:cs typeface="Times New Roman" panose="02020603050405020304" pitchFamily="18" charset="0"/>
              </a:rPr>
              <a:t>Embeddings</a:t>
            </a:r>
          </a:p>
        </p:txBody>
      </p:sp>
      <p:sp>
        <p:nvSpPr>
          <p:cNvPr id="3" name="Content Placeholder 2">
            <a:extLst>
              <a:ext uri="{FF2B5EF4-FFF2-40B4-BE49-F238E27FC236}">
                <a16:creationId xmlns="" xmlns:a16="http://schemas.microsoft.com/office/drawing/2014/main" id="{CB28E1B3-27B1-4859-92D0-FD1C6019DA0B}"/>
              </a:ext>
            </a:extLst>
          </p:cNvPr>
          <p:cNvSpPr>
            <a:spLocks noGrp="1"/>
          </p:cNvSpPr>
          <p:nvPr>
            <p:ph idx="1"/>
          </p:nvPr>
        </p:nvSpPr>
        <p:spPr>
          <a:xfrm>
            <a:off x="677334" y="1295400"/>
            <a:ext cx="9049762" cy="4953000"/>
          </a:xfrm>
        </p:spPr>
        <p:txBody>
          <a:bodyPr>
            <a:normAutofit/>
          </a:bodyPr>
          <a:lstStyle/>
          <a:p>
            <a:pPr>
              <a:buClrTx/>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A word embedding is a learned representation for text where words that have the same meaning have a similar representation.</a:t>
            </a:r>
          </a:p>
          <a:p>
            <a:pPr>
              <a:buClrTx/>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It is this approach to representing words and documents that may be considered one of the key breakthroughs of deep learning on challenging natural language processing problems</a:t>
            </a:r>
          </a:p>
          <a:p>
            <a:pPr>
              <a:buClrTx/>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Each word is represented by a real-valued vector, often tens or hundreds of dimensions.</a:t>
            </a:r>
          </a:p>
          <a:p>
            <a:endParaRPr lang="en-US" dirty="0"/>
          </a:p>
        </p:txBody>
      </p:sp>
      <p:pic>
        <p:nvPicPr>
          <p:cNvPr id="4098" name="Picture 2" descr="Introducing our Hybrid lda2vec Algorithm | Stitch Fix Technology ..."/>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281577" y="3771899"/>
            <a:ext cx="7594242" cy="2847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6486535"/>
      </p:ext>
    </p:extLst>
  </p:cSld>
  <p:clrMapOvr>
    <a:masterClrMapping/>
  </p:clrMapOvr>
  <p:transition spd="slow">
    <p:cove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FDC909-3250-4B4F-B21F-1BF473A64473}"/>
              </a:ext>
            </a:extLst>
          </p:cNvPr>
          <p:cNvSpPr>
            <a:spLocks noGrp="1"/>
          </p:cNvSpPr>
          <p:nvPr>
            <p:ph type="title"/>
          </p:nvPr>
        </p:nvSpPr>
        <p:spPr>
          <a:xfrm>
            <a:off x="677334" y="609600"/>
            <a:ext cx="8596668" cy="678287"/>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b="1" dirty="0"/>
              <a:t> </a:t>
            </a:r>
            <a:r>
              <a:rPr lang="en-US" b="1" dirty="0" smtClean="0">
                <a:solidFill>
                  <a:schemeClr val="tx1"/>
                </a:solidFill>
                <a:latin typeface="Cambria" panose="02040503050406030204" pitchFamily="18" charset="0"/>
              </a:rPr>
              <a:t>9. </a:t>
            </a:r>
            <a:r>
              <a:rPr lang="en-US" b="1" dirty="0" smtClean="0">
                <a:solidFill>
                  <a:schemeClr val="tx1"/>
                </a:solidFill>
                <a:latin typeface="Cambria" panose="02040503050406030204" pitchFamily="18" charset="0"/>
                <a:cs typeface="Times New Roman" panose="02020603050405020304" pitchFamily="18" charset="0"/>
              </a:rPr>
              <a:t>Model </a:t>
            </a:r>
            <a:r>
              <a:rPr lang="en-US" b="1" dirty="0">
                <a:solidFill>
                  <a:schemeClr val="tx1"/>
                </a:solidFill>
                <a:latin typeface="Cambria" panose="02040503050406030204" pitchFamily="18" charset="0"/>
                <a:cs typeface="Times New Roman" panose="02020603050405020304" pitchFamily="18" charset="0"/>
              </a:rPr>
              <a:t>Architecture</a:t>
            </a:r>
          </a:p>
        </p:txBody>
      </p:sp>
      <p:sp>
        <p:nvSpPr>
          <p:cNvPr id="3" name="Content Placeholder 2">
            <a:extLst>
              <a:ext uri="{FF2B5EF4-FFF2-40B4-BE49-F238E27FC236}">
                <a16:creationId xmlns="" xmlns:a16="http://schemas.microsoft.com/office/drawing/2014/main" id="{D32A5399-956E-441E-991B-A1384BA03D2F}"/>
              </a:ext>
            </a:extLst>
          </p:cNvPr>
          <p:cNvSpPr>
            <a:spLocks noGrp="1"/>
          </p:cNvSpPr>
          <p:nvPr>
            <p:ph idx="1"/>
          </p:nvPr>
        </p:nvSpPr>
        <p:spPr>
          <a:xfrm>
            <a:off x="910870" y="4511735"/>
            <a:ext cx="8683892" cy="1012805"/>
          </a:xfrm>
        </p:spPr>
        <p:txBody>
          <a:bodyPr/>
          <a:lstStyle/>
          <a:p>
            <a:pPr>
              <a:buClr>
                <a:schemeClr val="tx1"/>
              </a:buClr>
            </a:pPr>
            <a:r>
              <a:rPr lang="en-US" sz="2000" dirty="0">
                <a:latin typeface="Times New Roman" panose="02020603050405020304" pitchFamily="18" charset="0"/>
                <a:cs typeface="Times New Roman" panose="02020603050405020304" pitchFamily="18" charset="0"/>
              </a:rPr>
              <a:t>An architectural model is a type of scale model – a physical representation of a structure – built to study aspects of an architectural design or to communicate design ideas.</a:t>
            </a:r>
          </a:p>
        </p:txBody>
      </p:sp>
      <p:pic>
        <p:nvPicPr>
          <p:cNvPr id="2050" name="Picture 2">
            <a:extLst>
              <a:ext uri="{FF2B5EF4-FFF2-40B4-BE49-F238E27FC236}">
                <a16:creationId xmlns="" xmlns:a16="http://schemas.microsoft.com/office/drawing/2014/main" id="{50E1B8B7-C708-4134-A8AE-84D561CEC8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151"/>
          <a:stretch/>
        </p:blipFill>
        <p:spPr bwMode="auto">
          <a:xfrm>
            <a:off x="779311" y="1287886"/>
            <a:ext cx="9086202" cy="3078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9592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Image result for cats and dogs neural network"/>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77331" y="3425779"/>
            <a:ext cx="6011686" cy="35610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4" descr="https://miro.medium.com/max/500/0*aWIO7eB6E4-cIkK9.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577331" y="160337"/>
            <a:ext cx="5789789" cy="326544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AutoShape 2" descr="Image result for image caption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Image result for image captioni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82797885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0C9BF2-D5A4-4729-80C6-A5D38D5916B3}"/>
              </a:ext>
            </a:extLst>
          </p:cNvPr>
          <p:cNvSpPr>
            <a:spLocks noGrp="1"/>
          </p:cNvSpPr>
          <p:nvPr>
            <p:ph type="title"/>
          </p:nvPr>
        </p:nvSpPr>
        <p:spPr>
          <a:xfrm>
            <a:off x="677334" y="609600"/>
            <a:ext cx="8596668" cy="652530"/>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b="1" dirty="0" smtClean="0">
                <a:solidFill>
                  <a:schemeClr val="tx1"/>
                </a:solidFill>
                <a:latin typeface="Cambria" panose="02040503050406030204" pitchFamily="18" charset="0"/>
                <a:cs typeface="Times New Roman" panose="02020603050405020304" pitchFamily="18" charset="0"/>
              </a:rPr>
              <a:t>10. Caption Generator</a:t>
            </a:r>
            <a:endParaRPr lang="en-US" b="1" dirty="0">
              <a:solidFill>
                <a:schemeClr val="tx1"/>
              </a:solidFill>
              <a:latin typeface="Cambria" panose="020405030504060302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8509836A-0F00-4FDE-84DF-250E098DF7DF}"/>
              </a:ext>
            </a:extLst>
          </p:cNvPr>
          <p:cNvSpPr>
            <a:spLocks noGrp="1"/>
          </p:cNvSpPr>
          <p:nvPr>
            <p:ph idx="1"/>
          </p:nvPr>
        </p:nvSpPr>
        <p:spPr>
          <a:xfrm>
            <a:off x="578446" y="1352883"/>
            <a:ext cx="9286771" cy="2743931"/>
          </a:xfrm>
        </p:spPr>
        <p:txBody>
          <a:bodyPr>
            <a:normAutofit fontScale="77500" lnSpcReduction="20000"/>
          </a:bodyPr>
          <a:lstStyle/>
          <a:p>
            <a:pPr>
              <a:lnSpc>
                <a:spcPct val="150000"/>
              </a:lnSpc>
              <a:buClrTx/>
              <a:buFont typeface="Wingdings" panose="05000000000000000000" pitchFamily="2" charset="2"/>
              <a:buChar char="§"/>
            </a:pPr>
            <a:r>
              <a:rPr lang="en-US" sz="2600" dirty="0">
                <a:solidFill>
                  <a:schemeClr val="tx1"/>
                </a:solidFill>
                <a:latin typeface="Times New Roman" panose="02020603050405020304" pitchFamily="18" charset="0"/>
                <a:cs typeface="Times New Roman" panose="02020603050405020304" pitchFamily="18" charset="0"/>
              </a:rPr>
              <a:t>Image caption generator is a task that involves computer vision and natural language processing concepts to recognize the context of an image and describe them in a natural language like English.</a:t>
            </a:r>
          </a:p>
          <a:p>
            <a:pPr>
              <a:lnSpc>
                <a:spcPct val="150000"/>
              </a:lnSpc>
              <a:buClrTx/>
              <a:buFont typeface="Wingdings" panose="05000000000000000000" pitchFamily="2" charset="2"/>
              <a:buChar char="§"/>
            </a:pPr>
            <a:r>
              <a:rPr lang="en-US" sz="2600" dirty="0">
                <a:solidFill>
                  <a:schemeClr val="tx1"/>
                </a:solidFill>
                <a:latin typeface="Times New Roman" panose="02020603050405020304" pitchFamily="18" charset="0"/>
                <a:cs typeface="Times New Roman" panose="02020603050405020304" pitchFamily="18" charset="0"/>
              </a:rPr>
              <a:t>In the final </a:t>
            </a:r>
            <a:r>
              <a:rPr lang="en-US" sz="2600" dirty="0" smtClean="0">
                <a:solidFill>
                  <a:schemeClr val="tx1"/>
                </a:solidFill>
                <a:latin typeface="Times New Roman" panose="02020603050405020304" pitchFamily="18" charset="0"/>
                <a:cs typeface="Times New Roman" panose="02020603050405020304" pitchFamily="18" charset="0"/>
              </a:rPr>
              <a:t>step-testing </a:t>
            </a:r>
            <a:r>
              <a:rPr lang="en-US" sz="2600" dirty="0">
                <a:solidFill>
                  <a:schemeClr val="tx1"/>
                </a:solidFill>
                <a:latin typeface="Times New Roman" panose="02020603050405020304" pitchFamily="18" charset="0"/>
                <a:cs typeface="Times New Roman" panose="02020603050405020304" pitchFamily="18" charset="0"/>
              </a:rPr>
              <a:t>of model is done by passing new images that is captions are generated for new test images.</a:t>
            </a:r>
          </a:p>
          <a:p>
            <a:pPr>
              <a:lnSpc>
                <a:spcPct val="150000"/>
              </a:lnSpc>
              <a:buClrTx/>
              <a:buFont typeface="Wingdings" panose="05000000000000000000" pitchFamily="2" charset="2"/>
              <a:buChar char="§"/>
            </a:pPr>
            <a:r>
              <a:rPr lang="en-US" sz="2600" dirty="0">
                <a:solidFill>
                  <a:schemeClr val="tx1"/>
                </a:solidFill>
                <a:latin typeface="Times New Roman" panose="02020603050405020304" pitchFamily="18" charset="0"/>
                <a:cs typeface="Times New Roman" panose="02020603050405020304" pitchFamily="18" charset="0"/>
              </a:rPr>
              <a:t>Captions are generated iteratively, one word at a time.</a:t>
            </a:r>
          </a:p>
          <a:p>
            <a:endParaRPr lang="en-US" dirty="0"/>
          </a:p>
          <a:p>
            <a:endParaRPr lang="en-US" dirty="0"/>
          </a:p>
          <a:p>
            <a:endParaRPr lang="en-US" dirty="0"/>
          </a:p>
        </p:txBody>
      </p:sp>
      <p:pic>
        <p:nvPicPr>
          <p:cNvPr id="1026" name="Picture 2" descr="Image Captioning in Deep Learning - Towards Data Scienc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78277" y="4096815"/>
            <a:ext cx="6461926" cy="25133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395118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p:nvPr/>
        </p:nvPicPr>
        <p:blipFill>
          <a:blip r:embed="rId2">
            <a:extLst>
              <a:ext uri="{28A0092B-C50C-407E-A947-70E740481C1C}">
                <a14:useLocalDpi xmlns:a14="http://schemas.microsoft.com/office/drawing/2010/main" val="0"/>
              </a:ext>
            </a:extLst>
          </a:blip>
          <a:stretch>
            <a:fillRect/>
          </a:stretch>
        </p:blipFill>
        <p:spPr>
          <a:xfrm>
            <a:off x="1061835" y="286555"/>
            <a:ext cx="2673037" cy="2031642"/>
          </a:xfrm>
          <a:prstGeom prst="rect">
            <a:avLst/>
          </a:prstGeom>
          <a:ln>
            <a:noFill/>
          </a:ln>
          <a:effectLst>
            <a:softEdge rad="112500"/>
          </a:effectLst>
        </p:spPr>
      </p:pic>
      <p:sp>
        <p:nvSpPr>
          <p:cNvPr id="10" name="Rectangle 9"/>
          <p:cNvSpPr/>
          <p:nvPr/>
        </p:nvSpPr>
        <p:spPr>
          <a:xfrm>
            <a:off x="773803" y="2497360"/>
            <a:ext cx="3844963" cy="369332"/>
          </a:xfrm>
          <a:prstGeom prst="rect">
            <a:avLst/>
          </a:prstGeom>
        </p:spPr>
        <p:txBody>
          <a:bodyPr wrap="none">
            <a:spAutoFit/>
          </a:bodyPr>
          <a:lstStyle/>
          <a:p>
            <a:r>
              <a:rPr lang="en-US" b="1" dirty="0">
                <a:solidFill>
                  <a:srgbClr val="000000"/>
                </a:solidFill>
                <a:latin typeface="Times New Roman" panose="02020603050405020304" pitchFamily="18" charset="0"/>
                <a:ea typeface="Times New Roman" panose="02020603050405020304" pitchFamily="18" charset="0"/>
              </a:rPr>
              <a:t>Caption -&gt; The black cat sat on grass</a:t>
            </a:r>
            <a:endParaRPr lang="en-US" b="1" dirty="0"/>
          </a:p>
        </p:txBody>
      </p:sp>
      <p:pic>
        <p:nvPicPr>
          <p:cNvPr id="16" name="Picture 15"/>
          <p:cNvPicPr/>
          <p:nvPr/>
        </p:nvPicPr>
        <p:blipFill>
          <a:blip r:embed="rId3">
            <a:extLst>
              <a:ext uri="{28A0092B-C50C-407E-A947-70E740481C1C}">
                <a14:useLocalDpi xmlns:a14="http://schemas.microsoft.com/office/drawing/2010/main" val="0"/>
              </a:ext>
            </a:extLst>
          </a:blip>
          <a:stretch>
            <a:fillRect/>
          </a:stretch>
        </p:blipFill>
        <p:spPr>
          <a:xfrm>
            <a:off x="5545092" y="1878372"/>
            <a:ext cx="2671628" cy="2191351"/>
          </a:xfrm>
          <a:prstGeom prst="rect">
            <a:avLst/>
          </a:prstGeom>
          <a:ln>
            <a:noFill/>
          </a:ln>
          <a:effectLst>
            <a:softEdge rad="112500"/>
          </a:effectLst>
        </p:spPr>
      </p:pic>
      <p:sp>
        <p:nvSpPr>
          <p:cNvPr id="11" name="Rectangle 10"/>
          <p:cNvSpPr/>
          <p:nvPr/>
        </p:nvSpPr>
        <p:spPr>
          <a:xfrm>
            <a:off x="4759080" y="4069723"/>
            <a:ext cx="4501232" cy="463397"/>
          </a:xfrm>
          <a:prstGeom prst="rect">
            <a:avLst/>
          </a:prstGeom>
        </p:spPr>
        <p:txBody>
          <a:bodyPr wrap="none">
            <a:spAutoFit/>
          </a:bodyPr>
          <a:lstStyle/>
          <a:p>
            <a:pPr algn="ctr">
              <a:lnSpc>
                <a:spcPct val="150000"/>
              </a:lnSpc>
              <a:spcAft>
                <a:spcPts val="800"/>
              </a:spcAft>
            </a:pPr>
            <a:r>
              <a:rPr lang="en-US"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Caption -&gt; The white cat is walking on road</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8" name="Picture 17"/>
          <p:cNvPicPr/>
          <p:nvPr/>
        </p:nvPicPr>
        <p:blipFill rotWithShape="1">
          <a:blip r:embed="rId4">
            <a:extLst>
              <a:ext uri="{28A0092B-C50C-407E-A947-70E740481C1C}">
                <a14:useLocalDpi xmlns:a14="http://schemas.microsoft.com/office/drawing/2010/main" val="0"/>
              </a:ext>
            </a:extLst>
          </a:blip>
          <a:srcRect b="9331"/>
          <a:stretch/>
        </p:blipFill>
        <p:spPr>
          <a:xfrm>
            <a:off x="1061835" y="3651884"/>
            <a:ext cx="2673037" cy="1924668"/>
          </a:xfrm>
          <a:prstGeom prst="rect">
            <a:avLst/>
          </a:prstGeom>
          <a:ln>
            <a:noFill/>
          </a:ln>
          <a:effectLst>
            <a:softEdge rad="112500"/>
          </a:effectLst>
        </p:spPr>
      </p:pic>
      <p:sp>
        <p:nvSpPr>
          <p:cNvPr id="12" name="Rectangle 11"/>
          <p:cNvSpPr/>
          <p:nvPr/>
        </p:nvSpPr>
        <p:spPr>
          <a:xfrm>
            <a:off x="575363" y="5576552"/>
            <a:ext cx="4556697"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Caption -&gt; </a:t>
            </a:r>
            <a:r>
              <a:rPr lang="en-US" b="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The </a:t>
            </a:r>
            <a:r>
              <a:rPr lang="en-US"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black cat is walking on grass</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612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735DAEE6-C4A2-443B-ABF4-28BE3EAE2E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759" y="119269"/>
            <a:ext cx="7719657" cy="57822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5">
            <a:extLst>
              <a:ext uri="{FF2B5EF4-FFF2-40B4-BE49-F238E27FC236}">
                <a16:creationId xmlns="" xmlns:a16="http://schemas.microsoft.com/office/drawing/2014/main" id="{35A5AE7C-EF8E-42CC-9BD0-8C80851F6ADF}"/>
              </a:ext>
            </a:extLst>
          </p:cNvPr>
          <p:cNvSpPr/>
          <p:nvPr/>
        </p:nvSpPr>
        <p:spPr>
          <a:xfrm>
            <a:off x="3259605" y="6029236"/>
            <a:ext cx="3707865" cy="523220"/>
          </a:xfrm>
          <a:prstGeom prst="rect">
            <a:avLst/>
          </a:prstGeom>
        </p:spPr>
        <p:txBody>
          <a:bodyPr wrap="square">
            <a:spAutoFit/>
          </a:bodyPr>
          <a:lstStyle/>
          <a:p>
            <a:r>
              <a:rPr lang="en-US" sz="2800" dirty="0">
                <a:effectLst>
                  <a:outerShdw blurRad="38100" dist="38100" dir="2700000" algn="tl">
                    <a:srgbClr val="000000">
                      <a:alpha val="43137"/>
                    </a:srgbClr>
                  </a:outerShdw>
                </a:effectLst>
                <a:latin typeface="Monotype Corsiva" panose="03010101010201010101" pitchFamily="66" charset="0"/>
              </a:rPr>
              <a:t>Deep Learning &amp; AI</a:t>
            </a:r>
            <a:endParaRPr lang="en-IN" sz="2800" dirty="0">
              <a:effectLst>
                <a:outerShdw blurRad="38100" dist="38100" dir="2700000" algn="tl">
                  <a:srgbClr val="000000">
                    <a:alpha val="43137"/>
                  </a:srgbClr>
                </a:outerShdw>
              </a:effectLst>
              <a:latin typeface="Monotype Corsiva" panose="03010101010201010101" pitchFamily="66" charset="0"/>
            </a:endParaRPr>
          </a:p>
        </p:txBody>
      </p:sp>
    </p:spTree>
    <p:extLst>
      <p:ext uri="{BB962C8B-B14F-4D97-AF65-F5344CB8AC3E}">
        <p14:creationId xmlns:p14="http://schemas.microsoft.com/office/powerpoint/2010/main" val="32059455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B02FC408-26C6-4158-ADF8-F7F6C7CDB351}"/>
              </a:ext>
            </a:extLst>
          </p:cNvPr>
          <p:cNvSpPr txBox="1"/>
          <p:nvPr/>
        </p:nvSpPr>
        <p:spPr>
          <a:xfrm>
            <a:off x="1484244" y="1458605"/>
            <a:ext cx="184731" cy="369332"/>
          </a:xfrm>
          <a:prstGeom prst="rect">
            <a:avLst/>
          </a:prstGeom>
          <a:noFill/>
        </p:spPr>
        <p:txBody>
          <a:bodyPr wrap="none" rtlCol="0">
            <a:spAutoFit/>
          </a:bodyPr>
          <a:lstStyle/>
          <a:p>
            <a:endParaRPr lang="en-IN" dirty="0"/>
          </a:p>
        </p:txBody>
      </p:sp>
      <p:pic>
        <p:nvPicPr>
          <p:cNvPr id="1027" name="Picture 3" descr="https://miro.medium.com/max/300/1*AtxxyM5bg2WEGh0rySAMXQ.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8975" y="1458605"/>
            <a:ext cx="4965859" cy="278088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3" name="TextBox 2"/>
          <p:cNvSpPr txBox="1"/>
          <p:nvPr/>
        </p:nvSpPr>
        <p:spPr>
          <a:xfrm>
            <a:off x="1576609" y="4365010"/>
            <a:ext cx="7077994" cy="2492990"/>
          </a:xfrm>
          <a:prstGeom prst="rect">
            <a:avLst/>
          </a:prstGeom>
          <a:noFill/>
        </p:spPr>
        <p:txBody>
          <a:bodyPr wrap="square" rtlCol="0">
            <a:spAutoFit/>
          </a:bodyPr>
          <a:lstStyle/>
          <a:p>
            <a:pPr>
              <a:lnSpc>
                <a:spcPct val="150000"/>
              </a:lnSpc>
            </a:pPr>
            <a:r>
              <a:rPr lang="en-US" sz="2000" dirty="0">
                <a:latin typeface="Times New Roman" panose="02020603050405020304" pitchFamily="18" charset="0"/>
                <a:cs typeface="Times New Roman" panose="02020603050405020304" pitchFamily="18" charset="0"/>
              </a:rPr>
              <a:t>Well some of you might say </a:t>
            </a:r>
          </a:p>
          <a:p>
            <a:pPr>
              <a:lnSpc>
                <a:spcPct val="150000"/>
              </a:lnSpc>
            </a:pPr>
            <a:r>
              <a:rPr lang="en-US" sz="2000" dirty="0">
                <a:latin typeface="Times New Roman" panose="02020603050405020304" pitchFamily="18" charset="0"/>
                <a:cs typeface="Times New Roman" panose="02020603050405020304" pitchFamily="18" charset="0"/>
              </a:rPr>
              <a:t>“</a:t>
            </a:r>
            <a:r>
              <a:rPr lang="en-US" sz="2000" b="1" dirty="0">
                <a:latin typeface="Times New Roman" panose="02020603050405020304" pitchFamily="18" charset="0"/>
                <a:cs typeface="Times New Roman" panose="02020603050405020304" pitchFamily="18" charset="0"/>
              </a:rPr>
              <a:t>A white dog in a grassy area</a:t>
            </a:r>
            <a:r>
              <a:rPr lang="en-US" sz="2000" dirty="0">
                <a:latin typeface="Times New Roman" panose="02020603050405020304" pitchFamily="18" charset="0"/>
                <a:cs typeface="Times New Roman" panose="02020603050405020304" pitchFamily="18" charset="0"/>
              </a:rPr>
              <a:t>”, some may say </a:t>
            </a:r>
          </a:p>
          <a:p>
            <a:pPr>
              <a:lnSpc>
                <a:spcPct val="150000"/>
              </a:lnSpc>
            </a:pPr>
            <a:r>
              <a:rPr lang="en-US" sz="2000" dirty="0">
                <a:latin typeface="Times New Roman" panose="02020603050405020304" pitchFamily="18" charset="0"/>
                <a:cs typeface="Times New Roman" panose="02020603050405020304" pitchFamily="18" charset="0"/>
              </a:rPr>
              <a:t>“</a:t>
            </a:r>
            <a:r>
              <a:rPr lang="en-US" sz="2000" b="1" dirty="0">
                <a:latin typeface="Times New Roman" panose="02020603050405020304" pitchFamily="18" charset="0"/>
                <a:cs typeface="Times New Roman" panose="02020603050405020304" pitchFamily="18" charset="0"/>
              </a:rPr>
              <a:t>White dog with brown spots</a:t>
            </a:r>
            <a:r>
              <a:rPr lang="en-US" sz="2000" dirty="0">
                <a:latin typeface="Times New Roman" panose="02020603050405020304" pitchFamily="18" charset="0"/>
                <a:cs typeface="Times New Roman" panose="02020603050405020304" pitchFamily="18" charset="0"/>
              </a:rPr>
              <a:t>” and yet some others might say “</a:t>
            </a:r>
            <a:r>
              <a:rPr lang="en-US" sz="2000" b="1" dirty="0">
                <a:latin typeface="Times New Roman" panose="02020603050405020304" pitchFamily="18" charset="0"/>
                <a:cs typeface="Times New Roman" panose="02020603050405020304" pitchFamily="18" charset="0"/>
              </a:rPr>
              <a:t>A dog on grass and some pink flowers</a:t>
            </a:r>
            <a:r>
              <a:rPr lang="en-US" sz="2000" dirty="0">
                <a:latin typeface="Times New Roman" panose="02020603050405020304" pitchFamily="18" charset="0"/>
                <a:cs typeface="Times New Roman" panose="02020603050405020304" pitchFamily="18" charset="0"/>
              </a:rPr>
              <a:t>”.</a:t>
            </a:r>
          </a:p>
          <a:p>
            <a:r>
              <a:rPr lang="en-US" dirty="0"/>
              <a:t/>
            </a:r>
            <a:br>
              <a:rPr lang="en-US" dirty="0"/>
            </a:br>
            <a:endParaRPr lang="en-US" dirty="0"/>
          </a:p>
        </p:txBody>
      </p:sp>
      <p:sp>
        <p:nvSpPr>
          <p:cNvPr id="4" name="TextBox 3"/>
          <p:cNvSpPr txBox="1"/>
          <p:nvPr/>
        </p:nvSpPr>
        <p:spPr>
          <a:xfrm>
            <a:off x="824248" y="417198"/>
            <a:ext cx="9350062" cy="646331"/>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571500" indent="-571500">
              <a:buFont typeface="Wingdings" panose="05000000000000000000" pitchFamily="2" charset="2"/>
              <a:buChar char="Ø"/>
            </a:pPr>
            <a:r>
              <a:rPr lang="en-US" sz="3600" b="1" dirty="0" smtClean="0">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rPr>
              <a:t>What do you see in the below picture</a:t>
            </a:r>
            <a:r>
              <a:rPr lang="en-US" sz="3600" b="1" dirty="0" smtClean="0">
                <a:latin typeface="Cambria" panose="02040503050406030204" pitchFamily="18" charset="0"/>
                <a:cs typeface="Times New Roman" panose="02020603050405020304" pitchFamily="18" charset="0"/>
              </a:rPr>
              <a:t>?</a:t>
            </a:r>
            <a:endParaRPr lang="en-US" sz="3600" b="1" dirty="0">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49961111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62885" y="1455313"/>
            <a:ext cx="8474297" cy="3785652"/>
          </a:xfrm>
          <a:prstGeom prst="rect">
            <a:avLst/>
          </a:prstGeom>
          <a:noFill/>
        </p:spPr>
        <p:txBody>
          <a:bodyPr wrap="square" rtlCol="0">
            <a:spAutoFit/>
          </a:bodyPr>
          <a:lstStyle/>
          <a:p>
            <a:pPr algn="just">
              <a:lnSpc>
                <a:spcPct val="150000"/>
              </a:lnSpc>
            </a:pPr>
            <a:r>
              <a:rPr lang="en-US" sz="2000" dirty="0">
                <a:latin typeface="Cambria" panose="02040503050406030204" pitchFamily="18" charset="0"/>
                <a:cs typeface="Andalus" panose="02020603050405020304" pitchFamily="18" charset="-78"/>
              </a:rPr>
              <a:t>•    </a:t>
            </a:r>
            <a:r>
              <a:rPr lang="en-US" sz="2000" dirty="0">
                <a:latin typeface="Times New Roman" panose="02020603050405020304" pitchFamily="18" charset="0"/>
                <a:cs typeface="Times New Roman" panose="02020603050405020304" pitchFamily="18" charset="0"/>
              </a:rPr>
              <a:t>Definitely all of these captions are relevant for this image and      </a:t>
            </a:r>
          </a:p>
          <a:p>
            <a:pPr algn="just">
              <a:lnSpc>
                <a:spcPct val="150000"/>
              </a:lnSpc>
            </a:pPr>
            <a:r>
              <a:rPr lang="en-US" sz="2000" dirty="0">
                <a:latin typeface="Times New Roman" panose="02020603050405020304" pitchFamily="18" charset="0"/>
                <a:cs typeface="Times New Roman" panose="02020603050405020304" pitchFamily="18" charset="0"/>
              </a:rPr>
              <a:t>      there may be some others also. But the point I want to make is;   </a:t>
            </a:r>
          </a:p>
          <a:p>
            <a:pPr algn="just">
              <a:lnSpc>
                <a:spcPct val="150000"/>
              </a:lnSpc>
            </a:pPr>
            <a:r>
              <a:rPr lang="en-US" sz="2000" dirty="0">
                <a:latin typeface="Times New Roman" panose="02020603050405020304" pitchFamily="18" charset="0"/>
                <a:cs typeface="Times New Roman" panose="02020603050405020304" pitchFamily="18" charset="0"/>
              </a:rPr>
              <a:t>      it’s so easy for us, as human beings, to just have a glance at a </a:t>
            </a:r>
          </a:p>
          <a:p>
            <a:pPr algn="just">
              <a:lnSpc>
                <a:spcPct val="150000"/>
              </a:lnSpc>
            </a:pPr>
            <a:r>
              <a:rPr lang="en-US" sz="2000" dirty="0">
                <a:latin typeface="Times New Roman" panose="02020603050405020304" pitchFamily="18" charset="0"/>
                <a:cs typeface="Times New Roman" panose="02020603050405020304" pitchFamily="18" charset="0"/>
              </a:rPr>
              <a:t>      picture and describe it in an appropriate language. Even a 5 year </a:t>
            </a:r>
          </a:p>
          <a:p>
            <a:pPr algn="just">
              <a:lnSpc>
                <a:spcPct val="150000"/>
              </a:lnSpc>
            </a:pPr>
            <a:r>
              <a:rPr lang="en-US" sz="2000" dirty="0">
                <a:latin typeface="Times New Roman" panose="02020603050405020304" pitchFamily="18" charset="0"/>
                <a:cs typeface="Times New Roman" panose="02020603050405020304" pitchFamily="18" charset="0"/>
              </a:rPr>
              <a:t>      old could do this with utmost ease</a:t>
            </a:r>
            <a:r>
              <a:rPr lang="en-US" sz="2000" dirty="0" smtClean="0">
                <a:latin typeface="Times New Roman" panose="02020603050405020304" pitchFamily="18" charset="0"/>
                <a:cs typeface="Times New Roman" panose="02020603050405020304" pitchFamily="18" charset="0"/>
              </a:rPr>
              <a:t>.</a:t>
            </a:r>
          </a:p>
          <a:p>
            <a:pPr algn="just">
              <a:lnSpc>
                <a:spcPct val="150000"/>
              </a:lnSpc>
            </a:pPr>
            <a:endParaRPr lang="en-US" sz="20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But</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can you write a computer program that takes an image as input   </a:t>
            </a:r>
          </a:p>
          <a:p>
            <a:pPr algn="just">
              <a:lnSpc>
                <a:spcPct val="150000"/>
              </a:lnSpc>
            </a:pPr>
            <a:r>
              <a:rPr lang="en-US" sz="2000" dirty="0">
                <a:latin typeface="Times New Roman" panose="02020603050405020304" pitchFamily="18" charset="0"/>
                <a:cs typeface="Times New Roman" panose="02020603050405020304" pitchFamily="18" charset="0"/>
              </a:rPr>
              <a:t>      and produces a relevant caption as output?</a:t>
            </a:r>
          </a:p>
        </p:txBody>
      </p:sp>
      <p:pic>
        <p:nvPicPr>
          <p:cNvPr id="4" name="Picture 3">
            <a:extLst>
              <a:ext uri="{FF2B5EF4-FFF2-40B4-BE49-F238E27FC236}">
                <a16:creationId xmlns="" xmlns:a16="http://schemas.microsoft.com/office/drawing/2014/main" id="{0FDAB965-3B28-4F22-B873-C38CA98A08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9117" y="193345"/>
            <a:ext cx="2189408" cy="1261968"/>
          </a:xfrm>
          <a:prstGeom prst="rect">
            <a:avLst/>
          </a:prstGeom>
        </p:spPr>
      </p:pic>
    </p:spTree>
    <p:extLst>
      <p:ext uri="{BB962C8B-B14F-4D97-AF65-F5344CB8AC3E}">
        <p14:creationId xmlns:p14="http://schemas.microsoft.com/office/powerpoint/2010/main" val="3208963699"/>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562E7DD0-61D1-4A6C-AA17-8F282B6A6E56}"/>
              </a:ext>
            </a:extLst>
          </p:cNvPr>
          <p:cNvSpPr txBox="1"/>
          <p:nvPr/>
        </p:nvSpPr>
        <p:spPr>
          <a:xfrm>
            <a:off x="5645426" y="2975113"/>
            <a:ext cx="914400" cy="914400"/>
          </a:xfrm>
          <a:prstGeom prst="rect">
            <a:avLst/>
          </a:prstGeom>
          <a:noFill/>
        </p:spPr>
        <p:txBody>
          <a:bodyPr wrap="square" rtlCol="0">
            <a:spAutoFit/>
          </a:bodyPr>
          <a:lstStyle/>
          <a:p>
            <a:endParaRPr lang="en-IN" dirty="0"/>
          </a:p>
        </p:txBody>
      </p:sp>
      <p:pic>
        <p:nvPicPr>
          <p:cNvPr id="2050" name="Picture 2" descr="https://miro.medium.com/max/1163/1*Su2F41rq7sZ3CVNwjRChrg.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084" y="264679"/>
            <a:ext cx="8009631" cy="236914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 name="Picture 4" descr="fin.&#10;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938" y="2633823"/>
            <a:ext cx="7883777" cy="35008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8905925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neural network model 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904113" y="320153"/>
            <a:ext cx="5184336" cy="3002596"/>
          </a:xfrm>
          <a:prstGeom prst="rect">
            <a:avLst/>
          </a:prstGeom>
          <a:ln>
            <a:noFill/>
          </a:ln>
          <a:effectLst>
            <a:outerShdw blurRad="292100" dist="139700" dir="2700000" algn="tl" rotWithShape="0">
              <a:srgbClr val="333333">
                <a:alpha val="65000"/>
              </a:srgbClr>
            </a:outerShdw>
          </a:effectLst>
        </p:spPr>
      </p:pic>
      <p:pic>
        <p:nvPicPr>
          <p:cNvPr id="1028" name="Picture 4" descr="Image result for cnn deep learning 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89673" y="3142870"/>
            <a:ext cx="3823996" cy="383103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cnn deep learning 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474550" y="3514858"/>
            <a:ext cx="2751162" cy="308706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70718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707D1EDE-A2DE-4E70-87D3-BEFE79F9D64D}"/>
              </a:ext>
            </a:extLst>
          </p:cNvPr>
          <p:cNvSpPr txBox="1"/>
          <p:nvPr/>
        </p:nvSpPr>
        <p:spPr>
          <a:xfrm>
            <a:off x="450577" y="6228523"/>
            <a:ext cx="184731" cy="369332"/>
          </a:xfrm>
          <a:prstGeom prst="rect">
            <a:avLst/>
          </a:prstGeom>
          <a:noFill/>
        </p:spPr>
        <p:txBody>
          <a:bodyPr wrap="none" rtlCol="0">
            <a:spAutoFit/>
          </a:bodyPr>
          <a:lstStyle/>
          <a:p>
            <a:endParaRPr lang="en-IN" dirty="0"/>
          </a:p>
        </p:txBody>
      </p:sp>
      <p:sp>
        <p:nvSpPr>
          <p:cNvPr id="6" name="TextBox 5">
            <a:extLst>
              <a:ext uri="{FF2B5EF4-FFF2-40B4-BE49-F238E27FC236}">
                <a16:creationId xmlns="" xmlns:a16="http://schemas.microsoft.com/office/drawing/2014/main" id="{C74A018B-91C4-4158-8C24-0D9F1013C741}"/>
              </a:ext>
            </a:extLst>
          </p:cNvPr>
          <p:cNvSpPr txBox="1"/>
          <p:nvPr/>
        </p:nvSpPr>
        <p:spPr>
          <a:xfrm>
            <a:off x="1245704" y="5128591"/>
            <a:ext cx="184731" cy="369332"/>
          </a:xfrm>
          <a:prstGeom prst="rect">
            <a:avLst/>
          </a:prstGeom>
          <a:noFill/>
        </p:spPr>
        <p:txBody>
          <a:bodyPr wrap="none" rtlCol="0">
            <a:spAutoFit/>
          </a:bodyPr>
          <a:lstStyle/>
          <a:p>
            <a:endParaRPr lang="en-IN" dirty="0"/>
          </a:p>
        </p:txBody>
      </p:sp>
      <p:sp>
        <p:nvSpPr>
          <p:cNvPr id="5" name="TextBox 4"/>
          <p:cNvSpPr txBox="1"/>
          <p:nvPr/>
        </p:nvSpPr>
        <p:spPr>
          <a:xfrm>
            <a:off x="1043189" y="1519209"/>
            <a:ext cx="7997780" cy="1883657"/>
          </a:xfrm>
          <a:prstGeom prst="rect">
            <a:avLst/>
          </a:prstGeom>
          <a:noFill/>
        </p:spPr>
        <p:txBody>
          <a:bodyPr wrap="square" rtlCol="0">
            <a:spAutoFit/>
          </a:bodyPr>
          <a:lstStyle/>
          <a:p>
            <a:pPr algn="just">
              <a:lnSpc>
                <a:spcPct val="150000"/>
              </a:lnSpc>
            </a:pPr>
            <a:r>
              <a:rPr lang="en-US" sz="2000" b="1" dirty="0">
                <a:latin typeface="Times New Roman" panose="02020603050405020304" pitchFamily="18" charset="0"/>
                <a:cs typeface="Times New Roman" panose="02020603050405020304" pitchFamily="18" charset="0"/>
              </a:rPr>
              <a:t>Aid to the blind</a:t>
            </a:r>
            <a:r>
              <a:rPr lang="en-US" sz="2000" dirty="0">
                <a:latin typeface="Times New Roman" panose="02020603050405020304" pitchFamily="18" charset="0"/>
                <a:cs typeface="Times New Roman" panose="02020603050405020304" pitchFamily="18" charset="0"/>
              </a:rPr>
              <a:t>— We can create a product for the blind which will guide them travelling on the roads without the support of anyone else. We can do this by first converting the scene into text and then the text to voice. Both are now famous applications of Deep Learning. </a:t>
            </a:r>
          </a:p>
        </p:txBody>
      </p:sp>
      <p:sp>
        <p:nvSpPr>
          <p:cNvPr id="9" name="TextBox 8"/>
          <p:cNvSpPr txBox="1"/>
          <p:nvPr/>
        </p:nvSpPr>
        <p:spPr>
          <a:xfrm>
            <a:off x="1043189" y="3656457"/>
            <a:ext cx="7840797" cy="1841466"/>
          </a:xfrm>
          <a:prstGeom prst="rect">
            <a:avLst/>
          </a:prstGeom>
          <a:noFill/>
        </p:spPr>
        <p:txBody>
          <a:bodyPr wrap="square" rtlCol="0">
            <a:spAutoFit/>
          </a:bodyPr>
          <a:lstStyle/>
          <a:p>
            <a:pPr algn="just">
              <a:lnSpc>
                <a:spcPct val="150000"/>
              </a:lnSpc>
            </a:pPr>
            <a:r>
              <a:rPr lang="en-US" sz="2000" b="1" dirty="0">
                <a:latin typeface="Times New Roman" panose="02020603050405020304" pitchFamily="18" charset="0"/>
                <a:cs typeface="Times New Roman" panose="02020603050405020304" pitchFamily="18" charset="0"/>
              </a:rPr>
              <a:t>Self driving cars</a:t>
            </a:r>
            <a:r>
              <a:rPr lang="en-US" sz="2000" dirty="0">
                <a:latin typeface="Times New Roman" panose="02020603050405020304" pitchFamily="18" charset="0"/>
                <a:cs typeface="Times New Roman" panose="02020603050405020304" pitchFamily="18" charset="0"/>
              </a:rPr>
              <a:t>— Automatic driving is one of the biggest challenges and if we can properly caption the scene around the car, it can give a boost to the self driving system.</a:t>
            </a:r>
          </a:p>
          <a:p>
            <a:pPr>
              <a:lnSpc>
                <a:spcPct val="150000"/>
              </a:lnSpc>
            </a:pPr>
            <a:endParaRPr lang="en-US" dirty="0">
              <a:latin typeface="Cambria" panose="02040503050406030204" pitchFamily="18" charset="0"/>
            </a:endParaRPr>
          </a:p>
        </p:txBody>
      </p:sp>
      <p:sp>
        <p:nvSpPr>
          <p:cNvPr id="2" name="TextBox 1"/>
          <p:cNvSpPr txBox="1"/>
          <p:nvPr/>
        </p:nvSpPr>
        <p:spPr>
          <a:xfrm>
            <a:off x="953036" y="360609"/>
            <a:ext cx="3361386" cy="646331"/>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571500" indent="-571500">
              <a:buFont typeface="Wingdings" panose="05000000000000000000" pitchFamily="2" charset="2"/>
              <a:buChar char="Ø"/>
            </a:pPr>
            <a:r>
              <a:rPr lang="en-US"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Motivation</a:t>
            </a:r>
          </a:p>
        </p:txBody>
      </p:sp>
      <p:pic>
        <p:nvPicPr>
          <p:cNvPr id="10" name="Picture 9">
            <a:extLst>
              <a:ext uri="{FF2B5EF4-FFF2-40B4-BE49-F238E27FC236}">
                <a16:creationId xmlns="" xmlns:a16="http://schemas.microsoft.com/office/drawing/2014/main" id="{2176EEB6-8D2E-4F45-85C3-B4FAA01869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3891" y="84864"/>
            <a:ext cx="1953079" cy="1258286"/>
          </a:xfrm>
          <a:prstGeom prst="rect">
            <a:avLst/>
          </a:prstGeom>
          <a:ln>
            <a:noFill/>
          </a:ln>
          <a:effectLst>
            <a:softEdge rad="112500"/>
          </a:effectLst>
        </p:spPr>
      </p:pic>
    </p:spTree>
    <p:extLst>
      <p:ext uri="{BB962C8B-B14F-4D97-AF65-F5344CB8AC3E}">
        <p14:creationId xmlns:p14="http://schemas.microsoft.com/office/powerpoint/2010/main" val="352862955"/>
      </p:ext>
    </p:extLst>
  </p:cSld>
  <p:clrMapOvr>
    <a:masterClrMapping/>
  </p:clrMapOvr>
  <p:transition spd="slow">
    <p:comb/>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81824" y="1326524"/>
            <a:ext cx="7843235" cy="1421992"/>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Automatic Captioning can help, make </a:t>
            </a:r>
            <a:r>
              <a:rPr lang="en-US" sz="2000" b="1" dirty="0">
                <a:latin typeface="Times New Roman" panose="02020603050405020304" pitchFamily="18" charset="0"/>
                <a:cs typeface="Times New Roman" panose="02020603050405020304" pitchFamily="18" charset="0"/>
              </a:rPr>
              <a:t>Google Image Search </a:t>
            </a:r>
            <a:r>
              <a:rPr lang="en-US" sz="2000" dirty="0">
                <a:latin typeface="Times New Roman" panose="02020603050405020304" pitchFamily="18" charset="0"/>
                <a:cs typeface="Times New Roman" panose="02020603050405020304" pitchFamily="18" charset="0"/>
              </a:rPr>
              <a:t>as good as Google Search, as then every image could be first converted into a caption and then search can be performed based on the caption.</a:t>
            </a:r>
          </a:p>
        </p:txBody>
      </p:sp>
      <p:sp>
        <p:nvSpPr>
          <p:cNvPr id="3" name="TextBox 2"/>
          <p:cNvSpPr txBox="1"/>
          <p:nvPr/>
        </p:nvSpPr>
        <p:spPr>
          <a:xfrm>
            <a:off x="1081824" y="3309870"/>
            <a:ext cx="7753083" cy="1754326"/>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CCTV cameras </a:t>
            </a:r>
            <a:r>
              <a:rPr lang="en-US" dirty="0">
                <a:latin typeface="Times New Roman" panose="02020603050405020304" pitchFamily="18" charset="0"/>
                <a:cs typeface="Times New Roman" panose="02020603050405020304" pitchFamily="18" charset="0"/>
              </a:rPr>
              <a:t>(Closed-circuit television cameras) are everywhere today, but along with viewing the world, if we can also generate relevant captions, then we can raise alarms as soon as there is some malicious activity going on somewhere. This could probably help reduce some crime and/or accidents</a:t>
            </a:r>
          </a:p>
        </p:txBody>
      </p:sp>
    </p:spTree>
    <p:extLst>
      <p:ext uri="{BB962C8B-B14F-4D97-AF65-F5344CB8AC3E}">
        <p14:creationId xmlns:p14="http://schemas.microsoft.com/office/powerpoint/2010/main" val="319060195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DAAFBE4D-860D-4685-8BB5-2C4FF5721B4C}"/>
              </a:ext>
            </a:extLst>
          </p:cNvPr>
          <p:cNvSpPr txBox="1"/>
          <p:nvPr/>
        </p:nvSpPr>
        <p:spPr>
          <a:xfrm>
            <a:off x="1175429" y="672502"/>
            <a:ext cx="3578087" cy="646331"/>
          </a:xfrm>
          <a:prstGeom prst="rect">
            <a:avLst/>
          </a:prstGeom>
          <a:noFill/>
        </p:spPr>
        <p:txBody>
          <a:bodyPr wrap="square" rtlCol="0">
            <a:spAutoFit/>
          </a:bodyPr>
          <a:lstStyle/>
          <a:p>
            <a:pPr marL="685800" indent="-685800">
              <a:buFont typeface="Wingdings" panose="05000000000000000000" pitchFamily="2" charset="2"/>
              <a:buChar char="ü"/>
            </a:pPr>
            <a:r>
              <a:rPr lang="en-US" sz="3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Our Target</a:t>
            </a:r>
            <a:endParaRPr lang="en-IN" sz="3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 xmlns:a16="http://schemas.microsoft.com/office/drawing/2014/main" id="{19777A7F-E977-46F3-8838-6C6CBB22B706}"/>
              </a:ext>
            </a:extLst>
          </p:cNvPr>
          <p:cNvSpPr txBox="1"/>
          <p:nvPr/>
        </p:nvSpPr>
        <p:spPr>
          <a:xfrm>
            <a:off x="1175429" y="2227768"/>
            <a:ext cx="7453416" cy="2806987"/>
          </a:xfrm>
          <a:prstGeom prst="rect">
            <a:avLst/>
          </a:prstGeom>
          <a:noFill/>
        </p:spPr>
        <p:txBody>
          <a:bodyPr wrap="square" rtlCol="0">
            <a:spAutoFit/>
          </a:bodyPr>
          <a:lstStyle/>
          <a:p>
            <a:pPr marL="285750" lvl="0" indent="-28575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Automatically generate a sentence for an Image in a real time environment.</a:t>
            </a:r>
          </a:p>
          <a:p>
            <a:pPr marL="285750" lvl="0" indent="-28575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Capture semantic information of images and express in natural language.</a:t>
            </a:r>
          </a:p>
          <a:p>
            <a:pPr marL="285750" lvl="0" indent="-28575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To learn the concepts of CNN and LSTM model and build a working model by using neural network.</a:t>
            </a:r>
          </a:p>
        </p:txBody>
      </p:sp>
      <p:pic>
        <p:nvPicPr>
          <p:cNvPr id="5" name="Picture 4">
            <a:extLst>
              <a:ext uri="{FF2B5EF4-FFF2-40B4-BE49-F238E27FC236}">
                <a16:creationId xmlns="" xmlns:a16="http://schemas.microsoft.com/office/drawing/2014/main" id="{BCA71823-FB27-4BF5-9D00-AAA8CA4696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8331" y="272821"/>
            <a:ext cx="3066075" cy="1722692"/>
          </a:xfrm>
          <a:prstGeom prst="rect">
            <a:avLst/>
          </a:prstGeom>
          <a:ln>
            <a:noFill/>
          </a:ln>
          <a:effectLst>
            <a:softEdge rad="112500"/>
          </a:effectLst>
        </p:spPr>
      </p:pic>
    </p:spTree>
    <p:extLst>
      <p:ext uri="{BB962C8B-B14F-4D97-AF65-F5344CB8AC3E}">
        <p14:creationId xmlns:p14="http://schemas.microsoft.com/office/powerpoint/2010/main" val="272220388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otalTime>956</TotalTime>
  <Words>1063</Words>
  <Application>Microsoft Office PowerPoint</Application>
  <PresentationFormat>Widescreen</PresentationFormat>
  <Paragraphs>88</Paragraphs>
  <Slides>22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Andalus</vt:lpstr>
      <vt:lpstr>Arial</vt:lpstr>
      <vt:lpstr>Calibri</vt:lpstr>
      <vt:lpstr>Cambria</vt:lpstr>
      <vt:lpstr>Monotype Corsiva</vt:lpstr>
      <vt:lpstr>Times New Roman</vt:lpstr>
      <vt:lpstr>Trebuchet MS</vt:lpstr>
      <vt:lpstr>Wingdings</vt:lpstr>
      <vt:lpstr>Wingdings 3</vt:lpstr>
      <vt:lpstr>Facet</vt:lpstr>
      <vt:lpstr>NEURAL IMAGE CAPTIONING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Data Collection:</vt:lpstr>
      <vt:lpstr> 2. Understanding the data</vt:lpstr>
      <vt:lpstr>3. Data Cleaning</vt:lpstr>
      <vt:lpstr> 4. Loading the training set</vt:lpstr>
      <vt:lpstr>5. Data Preprocessing – Images</vt:lpstr>
      <vt:lpstr> 6. Data Preprocessing - Captions</vt:lpstr>
      <vt:lpstr>7. Data Preparation using Generator Function</vt:lpstr>
      <vt:lpstr> 8. Word Embeddings</vt:lpstr>
      <vt:lpstr> 9. Model Architecture</vt:lpstr>
      <vt:lpstr>10. Caption Generator</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CHURN PREDICTION</dc:title>
  <dc:creator>Ankit Nitesh</dc:creator>
  <cp:lastModifiedBy>Dell</cp:lastModifiedBy>
  <cp:revision>104</cp:revision>
  <dcterms:created xsi:type="dcterms:W3CDTF">2019-12-14T18:18:17Z</dcterms:created>
  <dcterms:modified xsi:type="dcterms:W3CDTF">2020-05-11T09:54:41Z</dcterms:modified>
</cp:coreProperties>
</file>